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331" r:id="rId25"/>
    <p:sldId id="332" r:id="rId26"/>
    <p:sldId id="333" r:id="rId27"/>
    <p:sldId id="334" r:id="rId28"/>
    <p:sldId id="335" r:id="rId29"/>
    <p:sldId id="336" r:id="rId30"/>
    <p:sldId id="341" r:id="rId31"/>
    <p:sldId id="342" r:id="rId32"/>
    <p:sldId id="343" r:id="rId33"/>
    <p:sldId id="32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5073" autoAdjust="0"/>
  </p:normalViewPr>
  <p:slideViewPr>
    <p:cSldViewPr snapToGrid="0" snapToObjects="1">
      <p:cViewPr varScale="1">
        <p:scale>
          <a:sx n="124" d="100"/>
          <a:sy n="124" d="100"/>
        </p:scale>
        <p:origin x="22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07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5" Type="http://schemas.openxmlformats.org/officeDocument/2006/relationships/image" Target="../media/image57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20" Type="http://schemas.openxmlformats.org/officeDocument/2006/relationships/image" Target="../media/image72.png"/><Relationship Id="rId41" Type="http://schemas.openxmlformats.org/officeDocument/2006/relationships/image" Target="../media/image93.png"/><Relationship Id="rId5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image" Target="../media/image62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Shan</a:t>
            </a:r>
          </a:p>
          <a:p>
            <a:r>
              <a:rPr lang="en-US" sz="2000">
                <a:solidFill>
                  <a:schemeClr val="tx1"/>
                </a:solidFill>
              </a:rPr>
              <a:t>Department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of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Computer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Science</a:t>
            </a:r>
          </a:p>
          <a:p>
            <a:r>
              <a:rPr lang="en-US" sz="2000">
                <a:solidFill>
                  <a:schemeClr val="tx1"/>
                </a:solidFill>
              </a:rPr>
              <a:t>Hofstra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University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340302"/>
            <a:ext cx="83379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DA5BA810-43E5-114A-8D29-759DF3C8CCA0}"/>
              </a:ext>
            </a:extLst>
          </p:cNvPr>
          <p:cNvSpPr/>
          <p:nvPr/>
        </p:nvSpPr>
        <p:spPr>
          <a:xfrm>
            <a:off x="4716367" y="4036542"/>
            <a:ext cx="4226297" cy="2183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56398" y="4055097"/>
            <a:ext cx="4085598" cy="2070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int	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	=	e.to();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();  edgeTo[w]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728875" y="3280909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718271-D95F-0C44-9A72-2AD2EB6A780D}"/>
              </a:ext>
            </a:extLst>
          </p:cNvPr>
          <p:cNvSpPr/>
          <p:nvPr/>
        </p:nvSpPr>
        <p:spPr>
          <a:xfrm>
            <a:off x="3042085" y="6050985"/>
            <a:ext cx="1589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sz="1600" spc="6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1" animBg="1"/>
      <p:bldP spid="68" grpId="0" animBg="1"/>
      <p:bldP spid="69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E7EE-A289-1D4C-BC5E-8F5588BA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necessary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for some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e gives a path from s to w (through v) of length less than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  <a:blipFill>
                <a:blip r:embed="rId3"/>
                <a:stretch>
                  <a:fillRect l="-454" t="-12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43CF2E06-AA82-F242-96C3-659E29D9450A}"/>
              </a:ext>
            </a:extLst>
          </p:cNvPr>
          <p:cNvSpPr/>
          <p:nvPr/>
        </p:nvSpPr>
        <p:spPr>
          <a:xfrm>
            <a:off x="3997764" y="5679861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4267F92-8E6E-EC40-B65E-77309B59616C}"/>
              </a:ext>
            </a:extLst>
          </p:cNvPr>
          <p:cNvSpPr/>
          <p:nvPr/>
        </p:nvSpPr>
        <p:spPr>
          <a:xfrm>
            <a:off x="5173429" y="5652696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17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190B019-7012-3B40-8BFA-CA7D99CC5BEF}"/>
              </a:ext>
            </a:extLst>
          </p:cNvPr>
          <p:cNvSpPr/>
          <p:nvPr/>
        </p:nvSpPr>
        <p:spPr>
          <a:xfrm>
            <a:off x="3996567" y="5689629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19C5465-EB16-7E42-8E19-8C5AE6FF6F41}"/>
              </a:ext>
            </a:extLst>
          </p:cNvPr>
          <p:cNvSpPr/>
          <p:nvPr/>
        </p:nvSpPr>
        <p:spPr>
          <a:xfrm>
            <a:off x="5136336" y="5652821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84D33E5-8ED4-2E40-AEDA-57FB85A44672}"/>
              </a:ext>
            </a:extLst>
          </p:cNvPr>
          <p:cNvSpPr/>
          <p:nvPr/>
        </p:nvSpPr>
        <p:spPr>
          <a:xfrm>
            <a:off x="2244661" y="4719525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8388299-E820-3A41-ADC9-A1FB57BAD462}"/>
              </a:ext>
            </a:extLst>
          </p:cNvPr>
          <p:cNvSpPr/>
          <p:nvPr/>
        </p:nvSpPr>
        <p:spPr>
          <a:xfrm>
            <a:off x="2689226" y="4672832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B410C56-8CCB-CD4C-8819-CD4A2928B343}"/>
              </a:ext>
            </a:extLst>
          </p:cNvPr>
          <p:cNvSpPr/>
          <p:nvPr/>
        </p:nvSpPr>
        <p:spPr>
          <a:xfrm>
            <a:off x="3063889" y="4618558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3CF6E811-790D-6C44-B3F5-E46E162F8EEF}"/>
              </a:ext>
            </a:extLst>
          </p:cNvPr>
          <p:cNvSpPr/>
          <p:nvPr/>
        </p:nvSpPr>
        <p:spPr>
          <a:xfrm>
            <a:off x="3650328" y="4602940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703A805-7783-B445-ACC6-9991BC9D367D}"/>
              </a:ext>
            </a:extLst>
          </p:cNvPr>
          <p:cNvSpPr/>
          <p:nvPr/>
        </p:nvSpPr>
        <p:spPr>
          <a:xfrm>
            <a:off x="3919263" y="4519750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696" y="0"/>
                </a:moveTo>
                <a:lnTo>
                  <a:pt x="1109192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1405455-55FC-9543-86D2-AD3501E6094B}"/>
              </a:ext>
            </a:extLst>
          </p:cNvPr>
          <p:cNvSpPr/>
          <p:nvPr/>
        </p:nvSpPr>
        <p:spPr>
          <a:xfrm>
            <a:off x="4656525" y="4472700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42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FC19F24-D1C1-634F-9DFB-749EF10859E5}"/>
              </a:ext>
            </a:extLst>
          </p:cNvPr>
          <p:cNvSpPr/>
          <p:nvPr/>
        </p:nvSpPr>
        <p:spPr>
          <a:xfrm>
            <a:off x="3961303" y="5512634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DAF3C58-F196-9144-A784-C6F73F4C6B57}"/>
              </a:ext>
            </a:extLst>
          </p:cNvPr>
          <p:cNvSpPr/>
          <p:nvPr/>
        </p:nvSpPr>
        <p:spPr>
          <a:xfrm>
            <a:off x="3920495" y="6134679"/>
            <a:ext cx="85546" cy="88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D3F8F63-E35A-924E-855D-AEE14C71BEC2}"/>
              </a:ext>
            </a:extLst>
          </p:cNvPr>
          <p:cNvSpPr/>
          <p:nvPr/>
        </p:nvSpPr>
        <p:spPr>
          <a:xfrm>
            <a:off x="3027116" y="5614138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58F58F-AF7B-1C44-B1C9-15D761B0ABBA}"/>
              </a:ext>
            </a:extLst>
          </p:cNvPr>
          <p:cNvSpPr/>
          <p:nvPr/>
        </p:nvSpPr>
        <p:spPr>
          <a:xfrm>
            <a:off x="3772004" y="5571293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E50AEFAA-5449-C84A-9B8A-03138139580A}"/>
              </a:ext>
            </a:extLst>
          </p:cNvPr>
          <p:cNvSpPr/>
          <p:nvPr/>
        </p:nvSpPr>
        <p:spPr>
          <a:xfrm>
            <a:off x="2978333" y="4793812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20938C9-810A-884D-8E7F-E76C086B8A12}"/>
              </a:ext>
            </a:extLst>
          </p:cNvPr>
          <p:cNvSpPr/>
          <p:nvPr/>
        </p:nvSpPr>
        <p:spPr>
          <a:xfrm>
            <a:off x="2935471" y="4738447"/>
            <a:ext cx="85724" cy="85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9D5312B3-3A5B-FD4A-B526-4D8ADBD25155}"/>
              </a:ext>
            </a:extLst>
          </p:cNvPr>
          <p:cNvSpPr/>
          <p:nvPr/>
        </p:nvSpPr>
        <p:spPr>
          <a:xfrm>
            <a:off x="3070613" y="4789874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E77177C-856C-0A48-B1B6-0BDB59693986}"/>
              </a:ext>
            </a:extLst>
          </p:cNvPr>
          <p:cNvSpPr/>
          <p:nvPr/>
        </p:nvSpPr>
        <p:spPr>
          <a:xfrm>
            <a:off x="3713943" y="4756700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44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383BCAA-D064-3B41-A59F-25B19D0150EC}"/>
              </a:ext>
            </a:extLst>
          </p:cNvPr>
          <p:cNvSpPr/>
          <p:nvPr/>
        </p:nvSpPr>
        <p:spPr>
          <a:xfrm>
            <a:off x="3007649" y="5384743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D9B0C5EB-3F00-714C-8675-A4EEC9ACEA7B}"/>
              </a:ext>
            </a:extLst>
          </p:cNvPr>
          <p:cNvSpPr/>
          <p:nvPr/>
        </p:nvSpPr>
        <p:spPr>
          <a:xfrm>
            <a:off x="3771557" y="5435964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EA9BA90-238A-F54B-AB3B-FD15A90E0D36}"/>
              </a:ext>
            </a:extLst>
          </p:cNvPr>
          <p:cNvSpPr/>
          <p:nvPr/>
        </p:nvSpPr>
        <p:spPr>
          <a:xfrm>
            <a:off x="4076604" y="5529252"/>
            <a:ext cx="113407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1612531" y="0"/>
                </a:moveTo>
                <a:lnTo>
                  <a:pt x="1599831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C376DBBA-8C31-2348-9B35-6C4F80D75B02}"/>
              </a:ext>
            </a:extLst>
          </p:cNvPr>
          <p:cNvSpPr/>
          <p:nvPr/>
        </p:nvSpPr>
        <p:spPr>
          <a:xfrm>
            <a:off x="5180055" y="548638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E04EB73-AE36-2640-BB6D-623F65383066}"/>
              </a:ext>
            </a:extLst>
          </p:cNvPr>
          <p:cNvSpPr/>
          <p:nvPr/>
        </p:nvSpPr>
        <p:spPr>
          <a:xfrm>
            <a:off x="3993121" y="4696121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8C3FE7A-0204-674C-9C9F-C9EB06E23B97}"/>
              </a:ext>
            </a:extLst>
          </p:cNvPr>
          <p:cNvSpPr/>
          <p:nvPr/>
        </p:nvSpPr>
        <p:spPr>
          <a:xfrm>
            <a:off x="5186198" y="5339389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BDDC1E31-0579-264D-9D41-4A5F31CF6978}"/>
              </a:ext>
            </a:extLst>
          </p:cNvPr>
          <p:cNvSpPr/>
          <p:nvPr/>
        </p:nvSpPr>
        <p:spPr>
          <a:xfrm>
            <a:off x="2966876" y="5369089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515DCF5E-2246-464D-AE40-D9A138972FC3}"/>
              </a:ext>
            </a:extLst>
          </p:cNvPr>
          <p:cNvSpPr/>
          <p:nvPr/>
        </p:nvSpPr>
        <p:spPr>
          <a:xfrm>
            <a:off x="2907941" y="5949823"/>
            <a:ext cx="117871" cy="117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76AF4C59-E243-2A46-8EDB-15D7CDA16D25}"/>
              </a:ext>
            </a:extLst>
          </p:cNvPr>
          <p:cNvSpPr/>
          <p:nvPr/>
        </p:nvSpPr>
        <p:spPr>
          <a:xfrm>
            <a:off x="2190958" y="5125175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A5718DA-D478-AA4F-BEE6-B9B03B8AB0FE}"/>
              </a:ext>
            </a:extLst>
          </p:cNvPr>
          <p:cNvSpPr/>
          <p:nvPr/>
        </p:nvSpPr>
        <p:spPr>
          <a:xfrm>
            <a:off x="2686439" y="5269121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6CC0E4E8-0BC8-C646-B4D3-0AD7C5C640B5}"/>
              </a:ext>
            </a:extLst>
          </p:cNvPr>
          <p:cNvSpPr/>
          <p:nvPr/>
        </p:nvSpPr>
        <p:spPr>
          <a:xfrm>
            <a:off x="2075336" y="4996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74"/>
                </a:lnTo>
                <a:lnTo>
                  <a:pt x="9413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3" y="259513"/>
                </a:lnTo>
                <a:lnTo>
                  <a:pt x="28239" y="299283"/>
                </a:lnTo>
                <a:lnTo>
                  <a:pt x="56478" y="334874"/>
                </a:lnTo>
                <a:lnTo>
                  <a:pt x="92069" y="363113"/>
                </a:lnTo>
                <a:lnTo>
                  <a:pt x="131838" y="381940"/>
                </a:lnTo>
                <a:lnTo>
                  <a:pt x="174114" y="391353"/>
                </a:lnTo>
                <a:lnTo>
                  <a:pt x="217225" y="391353"/>
                </a:lnTo>
                <a:lnTo>
                  <a:pt x="259501" y="381940"/>
                </a:lnTo>
                <a:lnTo>
                  <a:pt x="299270" y="363113"/>
                </a:lnTo>
                <a:lnTo>
                  <a:pt x="334862" y="334874"/>
                </a:lnTo>
                <a:lnTo>
                  <a:pt x="363101" y="299283"/>
                </a:lnTo>
                <a:lnTo>
                  <a:pt x="381927" y="259513"/>
                </a:lnTo>
                <a:lnTo>
                  <a:pt x="391340" y="217237"/>
                </a:lnTo>
                <a:lnTo>
                  <a:pt x="391340" y="174124"/>
                </a:lnTo>
                <a:lnTo>
                  <a:pt x="381927" y="131846"/>
                </a:lnTo>
                <a:lnTo>
                  <a:pt x="363101" y="92074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65BF9C27-7AFF-5E44-966A-5831430DCEA9}"/>
              </a:ext>
            </a:extLst>
          </p:cNvPr>
          <p:cNvSpPr/>
          <p:nvPr/>
        </p:nvSpPr>
        <p:spPr>
          <a:xfrm>
            <a:off x="2075336" y="499699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87"/>
                </a:moveTo>
                <a:lnTo>
                  <a:pt x="363101" y="92078"/>
                </a:lnTo>
                <a:lnTo>
                  <a:pt x="381927" y="131848"/>
                </a:lnTo>
                <a:lnTo>
                  <a:pt x="391340" y="174123"/>
                </a:lnTo>
                <a:lnTo>
                  <a:pt x="391340" y="217235"/>
                </a:lnTo>
                <a:lnTo>
                  <a:pt x="381927" y="259510"/>
                </a:lnTo>
                <a:lnTo>
                  <a:pt x="363101" y="299280"/>
                </a:lnTo>
                <a:lnTo>
                  <a:pt x="334862" y="334871"/>
                </a:lnTo>
                <a:lnTo>
                  <a:pt x="299270" y="363110"/>
                </a:lnTo>
                <a:lnTo>
                  <a:pt x="259501" y="381936"/>
                </a:lnTo>
                <a:lnTo>
                  <a:pt x="217225" y="391349"/>
                </a:lnTo>
                <a:lnTo>
                  <a:pt x="174114" y="391349"/>
                </a:lnTo>
                <a:lnTo>
                  <a:pt x="131838" y="381936"/>
                </a:lnTo>
                <a:lnTo>
                  <a:pt x="92069" y="363110"/>
                </a:lnTo>
                <a:lnTo>
                  <a:pt x="56478" y="334871"/>
                </a:lnTo>
                <a:lnTo>
                  <a:pt x="28239" y="299280"/>
                </a:lnTo>
                <a:lnTo>
                  <a:pt x="9413" y="259510"/>
                </a:lnTo>
                <a:lnTo>
                  <a:pt x="0" y="217235"/>
                </a:lnTo>
                <a:lnTo>
                  <a:pt x="0" y="174123"/>
                </a:lnTo>
                <a:lnTo>
                  <a:pt x="9413" y="131848"/>
                </a:lnTo>
                <a:lnTo>
                  <a:pt x="28239" y="92078"/>
                </a:lnTo>
                <a:lnTo>
                  <a:pt x="56478" y="56487"/>
                </a:lnTo>
                <a:lnTo>
                  <a:pt x="92069" y="28243"/>
                </a:lnTo>
                <a:lnTo>
                  <a:pt x="131838" y="9414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4"/>
                </a:lnTo>
                <a:lnTo>
                  <a:pt x="299270" y="28243"/>
                </a:lnTo>
                <a:lnTo>
                  <a:pt x="334862" y="564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CF6A4A6D-CDD5-D640-BDAB-2F8DEF6C5156}"/>
              </a:ext>
            </a:extLst>
          </p:cNvPr>
          <p:cNvSpPr txBox="1"/>
          <p:nvPr/>
        </p:nvSpPr>
        <p:spPr>
          <a:xfrm>
            <a:off x="2167553" y="5014036"/>
            <a:ext cx="9108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16" dirty="0">
                <a:latin typeface="Trebuchet MS"/>
                <a:cs typeface="Trebuchet MS"/>
              </a:rPr>
              <a:t>s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8D54B1EF-A943-AB43-AF60-4C576071DA37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A31B2769-F2FB-BE47-8B80-2A37A11DB109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93964479-435D-5A4A-B29E-9814B6ECFFFF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3EA4AEED-647B-E04F-8B7E-FA3B2ED22B95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68865B87-F37B-6B4D-A785-B3C8E097709C}"/>
              </a:ext>
            </a:extLst>
          </p:cNvPr>
          <p:cNvSpPr/>
          <p:nvPr/>
        </p:nvSpPr>
        <p:spPr>
          <a:xfrm>
            <a:off x="2834135" y="606599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8E9D8AD0-052E-214F-8E34-F657FC16C97A}"/>
              </a:ext>
            </a:extLst>
          </p:cNvPr>
          <p:cNvSpPr/>
          <p:nvPr/>
        </p:nvSpPr>
        <p:spPr>
          <a:xfrm>
            <a:off x="2834135" y="6065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0F6EA972-4447-124D-A7A6-D44F38B748BC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C4FD57FD-2F9F-5E49-B4DE-6A64272C5CB1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D18092A-723E-BA4E-A7F5-2039C9802CFF}"/>
              </a:ext>
            </a:extLst>
          </p:cNvPr>
          <p:cNvSpPr/>
          <p:nvPr/>
        </p:nvSpPr>
        <p:spPr>
          <a:xfrm>
            <a:off x="3791222" y="451970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0D63C689-44B0-5E40-9B8D-06B8A2E0FD4D}"/>
              </a:ext>
            </a:extLst>
          </p:cNvPr>
          <p:cNvSpPr/>
          <p:nvPr/>
        </p:nvSpPr>
        <p:spPr>
          <a:xfrm>
            <a:off x="3791222" y="451970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1C3D150F-2665-F648-ABD1-6DC26B27FA31}"/>
              </a:ext>
            </a:extLst>
          </p:cNvPr>
          <p:cNvSpPr txBox="1"/>
          <p:nvPr/>
        </p:nvSpPr>
        <p:spPr>
          <a:xfrm>
            <a:off x="5208828" y="4340032"/>
            <a:ext cx="24422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3.1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2CE6903C-D95D-1A4D-9509-B8D6331F8148}"/>
              </a:ext>
            </a:extLst>
          </p:cNvPr>
          <p:cNvSpPr txBox="1"/>
          <p:nvPr/>
        </p:nvSpPr>
        <p:spPr>
          <a:xfrm>
            <a:off x="6558798" y="5429454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distTo[w]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BAD25F3B-C9DB-1248-A3A1-A6A886EF5855}"/>
              </a:ext>
            </a:extLst>
          </p:cNvPr>
          <p:cNvSpPr/>
          <p:nvPr/>
        </p:nvSpPr>
        <p:spPr>
          <a:xfrm>
            <a:off x="3791222" y="622635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9"/>
                </a:lnTo>
                <a:lnTo>
                  <a:pt x="28243" y="92071"/>
                </a:lnTo>
                <a:lnTo>
                  <a:pt x="9414" y="131840"/>
                </a:lnTo>
                <a:lnTo>
                  <a:pt x="0" y="174116"/>
                </a:lnTo>
                <a:lnTo>
                  <a:pt x="0" y="217228"/>
                </a:lnTo>
                <a:lnTo>
                  <a:pt x="9414" y="259504"/>
                </a:lnTo>
                <a:lnTo>
                  <a:pt x="28243" y="299274"/>
                </a:lnTo>
                <a:lnTo>
                  <a:pt x="56487" y="334866"/>
                </a:lnTo>
                <a:lnTo>
                  <a:pt x="92078" y="363106"/>
                </a:lnTo>
                <a:lnTo>
                  <a:pt x="131848" y="381932"/>
                </a:lnTo>
                <a:lnTo>
                  <a:pt x="174123" y="391346"/>
                </a:lnTo>
                <a:lnTo>
                  <a:pt x="217235" y="391346"/>
                </a:lnTo>
                <a:lnTo>
                  <a:pt x="259510" y="381932"/>
                </a:lnTo>
                <a:lnTo>
                  <a:pt x="299280" y="363106"/>
                </a:lnTo>
                <a:lnTo>
                  <a:pt x="334871" y="334866"/>
                </a:lnTo>
                <a:lnTo>
                  <a:pt x="363110" y="299274"/>
                </a:lnTo>
                <a:lnTo>
                  <a:pt x="381936" y="259504"/>
                </a:lnTo>
                <a:lnTo>
                  <a:pt x="391349" y="217228"/>
                </a:lnTo>
                <a:lnTo>
                  <a:pt x="391349" y="174116"/>
                </a:lnTo>
                <a:lnTo>
                  <a:pt x="381936" y="131840"/>
                </a:lnTo>
                <a:lnTo>
                  <a:pt x="363110" y="92071"/>
                </a:lnTo>
                <a:lnTo>
                  <a:pt x="334871" y="56479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D3CDEE3B-E7BC-864A-81BA-FD99C3847798}"/>
              </a:ext>
            </a:extLst>
          </p:cNvPr>
          <p:cNvSpPr/>
          <p:nvPr/>
        </p:nvSpPr>
        <p:spPr>
          <a:xfrm>
            <a:off x="3791222" y="622634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465DCDF2-20BD-644B-B6D1-B39AB1E46A53}"/>
              </a:ext>
            </a:extLst>
          </p:cNvPr>
          <p:cNvSpPr/>
          <p:nvPr/>
        </p:nvSpPr>
        <p:spPr>
          <a:xfrm>
            <a:off x="4935382" y="4473977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18B2B77F-C69A-B244-B597-58E0C11361EC}"/>
              </a:ext>
            </a:extLst>
          </p:cNvPr>
          <p:cNvSpPr/>
          <p:nvPr/>
        </p:nvSpPr>
        <p:spPr>
          <a:xfrm>
            <a:off x="5317661" y="5278927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91343A5-A7C1-4042-8A08-9C5F5FB8BA75}"/>
              </a:ext>
            </a:extLst>
          </p:cNvPr>
          <p:cNvSpPr/>
          <p:nvPr/>
        </p:nvSpPr>
        <p:spPr>
          <a:xfrm>
            <a:off x="4934542" y="4478272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2C9A3234-13CF-9548-86E1-1970D74CB727}"/>
              </a:ext>
            </a:extLst>
          </p:cNvPr>
          <p:cNvSpPr/>
          <p:nvPr/>
        </p:nvSpPr>
        <p:spPr>
          <a:xfrm>
            <a:off x="5287898" y="5247279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84835F32-8E62-F84F-A604-49DC50E8C527}"/>
              </a:ext>
            </a:extLst>
          </p:cNvPr>
          <p:cNvSpPr/>
          <p:nvPr/>
        </p:nvSpPr>
        <p:spPr>
          <a:xfrm>
            <a:off x="4935382" y="4473977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ED820705-5D88-F34B-9B3B-A10F336E15AE}"/>
              </a:ext>
            </a:extLst>
          </p:cNvPr>
          <p:cNvSpPr/>
          <p:nvPr/>
        </p:nvSpPr>
        <p:spPr>
          <a:xfrm>
            <a:off x="5288738" y="5242984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26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FEE7D26E-ADE0-2742-9B5A-42FB197B9201}"/>
              </a:ext>
            </a:extLst>
          </p:cNvPr>
          <p:cNvSpPr txBox="1"/>
          <p:nvPr/>
        </p:nvSpPr>
        <p:spPr>
          <a:xfrm>
            <a:off x="5057023" y="4813305"/>
            <a:ext cx="244227" cy="1821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1.3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D35EAC15-28E1-D147-AC4F-AE7BF32303CF}"/>
              </a:ext>
            </a:extLst>
          </p:cNvPr>
          <p:cNvSpPr/>
          <p:nvPr/>
        </p:nvSpPr>
        <p:spPr>
          <a:xfrm>
            <a:off x="4799176" y="430208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E88AEF2F-209E-A84D-A317-C2EC5AA86FB3}"/>
              </a:ext>
            </a:extLst>
          </p:cNvPr>
          <p:cNvSpPr/>
          <p:nvPr/>
        </p:nvSpPr>
        <p:spPr>
          <a:xfrm>
            <a:off x="4799176" y="430208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984E0FE7-220B-9B4B-B0E2-16B879603DAA}"/>
              </a:ext>
            </a:extLst>
          </p:cNvPr>
          <p:cNvSpPr txBox="1"/>
          <p:nvPr/>
        </p:nvSpPr>
        <p:spPr>
          <a:xfrm>
            <a:off x="4892073" y="4345907"/>
            <a:ext cx="89743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80" dirty="0">
                <a:latin typeface="Trebuchet MS"/>
                <a:cs typeface="Trebuchet MS"/>
              </a:rPr>
              <a:t>v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A0FE9941-5D5F-9449-80AE-8DCDD00AB193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0A41F472-A7A6-B843-B941-7EED0297E60E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D9577BF-2B6D-5340-AB11-685E05AB7C7D}"/>
              </a:ext>
            </a:extLst>
          </p:cNvPr>
          <p:cNvSpPr txBox="1"/>
          <p:nvPr/>
        </p:nvSpPr>
        <p:spPr>
          <a:xfrm>
            <a:off x="5344932" y="5429454"/>
            <a:ext cx="57239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7084" algn="l"/>
              </a:tabLst>
            </a:pPr>
            <a:r>
              <a:rPr sz="984" spc="91" dirty="0">
                <a:latin typeface="Trebuchet MS"/>
                <a:cs typeface="Trebuchet MS"/>
              </a:rPr>
              <a:t>w	</a:t>
            </a:r>
            <a:r>
              <a:rPr sz="1125" spc="60" dirty="0">
                <a:latin typeface="Trebuchet MS"/>
                <a:cs typeface="Trebuchet MS"/>
              </a:rPr>
              <a:t>7.2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112FB9DF-BA48-E842-A8F4-C11E9D0D4890}"/>
              </a:ext>
            </a:extLst>
          </p:cNvPr>
          <p:cNvSpPr/>
          <p:nvPr/>
        </p:nvSpPr>
        <p:spPr>
          <a:xfrm>
            <a:off x="6080167" y="5527681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54A528DF-7898-B644-91A8-E00AE7B06F59}"/>
              </a:ext>
            </a:extLst>
          </p:cNvPr>
          <p:cNvSpPr/>
          <p:nvPr/>
        </p:nvSpPr>
        <p:spPr>
          <a:xfrm>
            <a:off x="6024803" y="54848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1DAACDD4-1874-2242-903E-A4AF062C7DF1}"/>
              </a:ext>
            </a:extLst>
          </p:cNvPr>
          <p:cNvSpPr txBox="1"/>
          <p:nvPr/>
        </p:nvSpPr>
        <p:spPr>
          <a:xfrm>
            <a:off x="6244671" y="4322173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distTo[v]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A5EEFAC4-410D-5745-99C9-269587B9C7B1}"/>
              </a:ext>
            </a:extLst>
          </p:cNvPr>
          <p:cNvSpPr/>
          <p:nvPr/>
        </p:nvSpPr>
        <p:spPr>
          <a:xfrm>
            <a:off x="5651542" y="4438259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C05E5C6A-4219-BE41-AC87-FC9159E8F8FB}"/>
              </a:ext>
            </a:extLst>
          </p:cNvPr>
          <p:cNvSpPr/>
          <p:nvPr/>
        </p:nvSpPr>
        <p:spPr>
          <a:xfrm>
            <a:off x="5596178" y="439539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3015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⟸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sufficient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s =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… →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kern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 is a shortest path from s to w.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inequalities; simplify; and substitute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[v0]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is the weight of shortest path to w.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  <a:blipFill>
                <a:blip r:embed="rId3"/>
                <a:stretch>
                  <a:fillRect l="-454" t="-348" b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D270D0-F6CB-4447-A7F7-81200F886FC8}"/>
              </a:ext>
            </a:extLst>
          </p:cNvPr>
          <p:cNvSpPr/>
          <p:nvPr/>
        </p:nvSpPr>
        <p:spPr>
          <a:xfrm>
            <a:off x="1917701" y="3793363"/>
            <a:ext cx="3717556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8FBEA620-9A2E-9A4E-A3E3-CE846D69AFB6}"/>
              </a:ext>
            </a:extLst>
          </p:cNvPr>
          <p:cNvSpPr txBox="1"/>
          <p:nvPr/>
        </p:nvSpPr>
        <p:spPr>
          <a:xfrm>
            <a:off x="6334919" y="4192399"/>
            <a:ext cx="2079239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</a:rPr>
              <a:t>e</a:t>
            </a:r>
            <a:r>
              <a:rPr sz="1400" kern="0" baseline="-25000" dirty="0">
                <a:solidFill>
                  <a:srgbClr val="8D3124"/>
                </a:solidFill>
                <a:latin typeface="Trebuchet MS"/>
              </a:rPr>
              <a:t>i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= i</a:t>
            </a:r>
            <a:r>
              <a:rPr sz="1400" kern="0" baseline="30000" dirty="0">
                <a:solidFill>
                  <a:srgbClr val="8D3124"/>
                </a:solidFill>
                <a:latin typeface="Trebuchet MS"/>
              </a:rPr>
              <a:t>th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edge on shortest  path from s to w</a:t>
            </a:r>
          </a:p>
        </p:txBody>
      </p:sp>
      <p:sp>
        <p:nvSpPr>
          <p:cNvPr id="74" name="object 10">
            <a:extLst>
              <a:ext uri="{FF2B5EF4-FFF2-40B4-BE49-F238E27FC236}">
                <a16:creationId xmlns:a16="http://schemas.microsoft.com/office/drawing/2014/main" id="{6BC436CB-B20B-FF47-B196-815FA8A126A6}"/>
              </a:ext>
            </a:extLst>
          </p:cNvPr>
          <p:cNvSpPr/>
          <p:nvPr/>
        </p:nvSpPr>
        <p:spPr>
          <a:xfrm>
            <a:off x="5893584" y="4177485"/>
            <a:ext cx="257175" cy="275034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11">
            <a:extLst>
              <a:ext uri="{FF2B5EF4-FFF2-40B4-BE49-F238E27FC236}">
                <a16:creationId xmlns:a16="http://schemas.microsoft.com/office/drawing/2014/main" id="{5E0933B6-0F98-7B42-8261-DFEB8296D10B}"/>
              </a:ext>
            </a:extLst>
          </p:cNvPr>
          <p:cNvSpPr/>
          <p:nvPr/>
        </p:nvSpPr>
        <p:spPr>
          <a:xfrm>
            <a:off x="5855785" y="4137034"/>
            <a:ext cx="90190" cy="91976"/>
          </a:xfrm>
          <a:custGeom>
            <a:avLst/>
            <a:gdLst/>
            <a:ahLst/>
            <a:cxnLst/>
            <a:rect l="l" t="t" r="r" b="b"/>
            <a:pathLst>
              <a:path w="128270" h="130810">
                <a:moveTo>
                  <a:pt x="0" y="0"/>
                </a:moveTo>
                <a:lnTo>
                  <a:pt x="38696" y="130695"/>
                </a:lnTo>
                <a:lnTo>
                  <a:pt x="62433" y="66814"/>
                </a:lnTo>
                <a:lnTo>
                  <a:pt x="127774" y="47459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42A380B3-66F5-4045-807E-D728787183BF}"/>
              </a:ext>
            </a:extLst>
          </p:cNvPr>
          <p:cNvSpPr/>
          <p:nvPr/>
        </p:nvSpPr>
        <p:spPr>
          <a:xfrm>
            <a:off x="5911150" y="4453984"/>
            <a:ext cx="239762" cy="0"/>
          </a:xfrm>
          <a:custGeom>
            <a:avLst/>
            <a:gdLst/>
            <a:ahLst/>
            <a:cxnLst/>
            <a:rect l="l" t="t" r="r" b="b"/>
            <a:pathLst>
              <a:path w="340995">
                <a:moveTo>
                  <a:pt x="0" y="0"/>
                </a:moveTo>
                <a:lnTo>
                  <a:pt x="12700" y="0"/>
                </a:lnTo>
                <a:lnTo>
                  <a:pt x="340918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13">
            <a:extLst>
              <a:ext uri="{FF2B5EF4-FFF2-40B4-BE49-F238E27FC236}">
                <a16:creationId xmlns:a16="http://schemas.microsoft.com/office/drawing/2014/main" id="{6E9C82A8-3E30-B749-BD47-896FEFDA40AD}"/>
              </a:ext>
            </a:extLst>
          </p:cNvPr>
          <p:cNvSpPr/>
          <p:nvPr/>
        </p:nvSpPr>
        <p:spPr>
          <a:xfrm>
            <a:off x="5855785" y="44111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19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E05F15BF-9C23-AB4C-9BD1-E061804DFAE6}"/>
              </a:ext>
            </a:extLst>
          </p:cNvPr>
          <p:cNvSpPr/>
          <p:nvPr/>
        </p:nvSpPr>
        <p:spPr>
          <a:xfrm>
            <a:off x="5886709" y="4449573"/>
            <a:ext cx="263872" cy="392013"/>
          </a:xfrm>
          <a:custGeom>
            <a:avLst/>
            <a:gdLst/>
            <a:ahLst/>
            <a:cxnLst/>
            <a:rect l="l" t="t" r="r" b="b"/>
            <a:pathLst>
              <a:path w="375284" h="557529">
                <a:moveTo>
                  <a:pt x="0" y="556983"/>
                </a:moveTo>
                <a:lnTo>
                  <a:pt x="7099" y="546455"/>
                </a:lnTo>
                <a:lnTo>
                  <a:pt x="37511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D8D42612-FEA9-674D-90F8-2066D1FD98AD}"/>
              </a:ext>
            </a:extLst>
          </p:cNvPr>
          <p:cNvSpPr/>
          <p:nvPr/>
        </p:nvSpPr>
        <p:spPr>
          <a:xfrm>
            <a:off x="5855785" y="4792081"/>
            <a:ext cx="83493" cy="95101"/>
          </a:xfrm>
          <a:custGeom>
            <a:avLst/>
            <a:gdLst/>
            <a:ahLst/>
            <a:cxnLst/>
            <a:rect l="l" t="t" r="r" b="b"/>
            <a:pathLst>
              <a:path w="118745" h="135254">
                <a:moveTo>
                  <a:pt x="17538" y="0"/>
                </a:moveTo>
                <a:lnTo>
                  <a:pt x="0" y="135178"/>
                </a:lnTo>
                <a:lnTo>
                  <a:pt x="118668" y="68110"/>
                </a:lnTo>
                <a:lnTo>
                  <a:pt x="51079" y="59334"/>
                </a:lnTo>
                <a:lnTo>
                  <a:pt x="17538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3D283-BD73-2C4B-AA4A-91BA6FC80C9C}"/>
              </a:ext>
            </a:extLst>
          </p:cNvPr>
          <p:cNvSpPr/>
          <p:nvPr/>
        </p:nvSpPr>
        <p:spPr>
          <a:xfrm>
            <a:off x="1211160" y="5837144"/>
            <a:ext cx="677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… 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23131538-E099-DC42-B459-7C7C5A56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5A69F37-CBB7-7544-82A3-A182FE38E20D}"/>
              </a:ext>
            </a:extLst>
          </p:cNvPr>
          <p:cNvSpPr/>
          <p:nvPr/>
        </p:nvSpPr>
        <p:spPr>
          <a:xfrm>
            <a:off x="5939278" y="6404652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8D3124"/>
                </a:solidFill>
                <a:latin typeface="Trebuchet MS"/>
              </a:rPr>
              <a:t>weight of shortest path from s to w</a:t>
            </a:r>
          </a:p>
        </p:txBody>
      </p:sp>
      <p:sp>
        <p:nvSpPr>
          <p:cNvPr id="85" name="object 10">
            <a:extLst>
              <a:ext uri="{FF2B5EF4-FFF2-40B4-BE49-F238E27FC236}">
                <a16:creationId xmlns:a16="http://schemas.microsoft.com/office/drawing/2014/main" id="{2A288CC7-B281-BC45-9F26-6A1F79B1FE11}"/>
              </a:ext>
            </a:extLst>
          </p:cNvPr>
          <p:cNvSpPr/>
          <p:nvPr/>
        </p:nvSpPr>
        <p:spPr>
          <a:xfrm>
            <a:off x="5764656" y="6275193"/>
            <a:ext cx="182258" cy="219135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DBED9E-906C-A948-91D0-B491DCED7A61}"/>
              </a:ext>
            </a:extLst>
          </p:cNvPr>
          <p:cNvCxnSpPr/>
          <p:nvPr/>
        </p:nvCxnSpPr>
        <p:spPr>
          <a:xfrm>
            <a:off x="3590488" y="6206476"/>
            <a:ext cx="4152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6" grpId="0"/>
      <p:bldP spid="84" grpId="0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1015068" y="1224691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1384363" y="1250533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b="1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neigtive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1098089" y="1579136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1098089" y="3239457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44325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858732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228044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293763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686635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4129652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930016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307731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236447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280907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936711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936711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886270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4064350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858732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8782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81256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503752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64288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25395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69332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82096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299328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293763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4782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5084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448295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31153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2908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9223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77409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20072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991294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4671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512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9875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59899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97655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505835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367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855397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869917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0D69-DC4F-684D-9955-D9286DAB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1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-4" dirty="0">
                <a:latin typeface="Arial"/>
                <a:cs typeface="Arial"/>
              </a:rPr>
              <a:t>Dijkstra’s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2" dirty="0">
                <a:latin typeface="Arial"/>
                <a:cs typeface="Arial"/>
              </a:rPr>
              <a:t>Algorithm:	</a:t>
            </a:r>
            <a:r>
              <a:rPr lang="en-US" sz="2800" spc="-7" dirty="0">
                <a:latin typeface="Arial"/>
                <a:cs typeface="Arial"/>
              </a:rPr>
              <a:t>Java</a:t>
            </a:r>
            <a:r>
              <a:rPr lang="en-US" sz="2800" spc="18" dirty="0">
                <a:latin typeface="Arial"/>
                <a:cs typeface="Arial"/>
              </a:rPr>
              <a:t> </a:t>
            </a:r>
            <a:r>
              <a:rPr lang="en-US" sz="2800" spc="14" dirty="0">
                <a:latin typeface="Arial"/>
                <a:cs typeface="Arial"/>
              </a:rPr>
              <a:t>Implementation</a:t>
            </a:r>
            <a:endParaRPr lang="en-US" sz="2800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7B0C70A-F441-5146-8906-1BE55022E291}"/>
              </a:ext>
            </a:extLst>
          </p:cNvPr>
          <p:cNvSpPr/>
          <p:nvPr/>
        </p:nvSpPr>
        <p:spPr>
          <a:xfrm>
            <a:off x="839112" y="919758"/>
            <a:ext cx="5625703" cy="593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6B8B94D-7895-CB41-A89C-3C9D8771F8BA}"/>
              </a:ext>
            </a:extLst>
          </p:cNvPr>
          <p:cNvSpPr/>
          <p:nvPr/>
        </p:nvSpPr>
        <p:spPr>
          <a:xfrm>
            <a:off x="899834" y="973336"/>
            <a:ext cx="5438180" cy="5759648"/>
          </a:xfrm>
          <a:custGeom>
            <a:avLst/>
            <a:gdLst/>
            <a:ahLst/>
            <a:cxnLst/>
            <a:rect l="l" t="t" r="r" b="b"/>
            <a:pathLst>
              <a:path w="7734300" h="8191500">
                <a:moveTo>
                  <a:pt x="0" y="0"/>
                </a:moveTo>
                <a:lnTo>
                  <a:pt x="7734300" y="0"/>
                </a:lnTo>
                <a:lnTo>
                  <a:pt x="77343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FD933E1-5286-4C47-BAEB-997E6E8E3C1A}"/>
              </a:ext>
            </a:extLst>
          </p:cNvPr>
          <p:cNvSpPr/>
          <p:nvPr/>
        </p:nvSpPr>
        <p:spPr>
          <a:xfrm>
            <a:off x="1042709" y="1933045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8F16B8AF-3D17-9A46-938F-AF83C4FDA82F}"/>
              </a:ext>
            </a:extLst>
          </p:cNvPr>
          <p:cNvSpPr/>
          <p:nvPr/>
        </p:nvSpPr>
        <p:spPr>
          <a:xfrm>
            <a:off x="1042709" y="3263568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0FCEB842-3D7C-4442-BAE2-67B4587A9354}"/>
              </a:ext>
            </a:extLst>
          </p:cNvPr>
          <p:cNvSpPr/>
          <p:nvPr/>
        </p:nvSpPr>
        <p:spPr>
          <a:xfrm>
            <a:off x="1042709" y="4594091"/>
            <a:ext cx="5152430" cy="1544836"/>
          </a:xfrm>
          <a:custGeom>
            <a:avLst/>
            <a:gdLst/>
            <a:ahLst/>
            <a:cxnLst/>
            <a:rect l="l" t="t" r="r" b="b"/>
            <a:pathLst>
              <a:path w="7327900" h="2197100">
                <a:moveTo>
                  <a:pt x="0" y="0"/>
                </a:moveTo>
                <a:lnTo>
                  <a:pt x="7327900" y="0"/>
                </a:lnTo>
                <a:lnTo>
                  <a:pt x="7327900" y="2197100"/>
                </a:lnTo>
                <a:lnTo>
                  <a:pt x="0" y="219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FB0D50BA-4125-C746-9AA1-529CE0CCA7D9}"/>
              </a:ext>
            </a:extLst>
          </p:cNvPr>
          <p:cNvSpPr txBox="1"/>
          <p:nvPr/>
        </p:nvSpPr>
        <p:spPr>
          <a:xfrm>
            <a:off x="1038859" y="1050131"/>
            <a:ext cx="4855963" cy="335971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DijkstraSP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edgeTo;  private	double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distTo;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 err="1">
                <a:latin typeface="DejaVu Sans Mono"/>
                <a:cs typeface="DejaVu Sans Mono"/>
              </a:rPr>
              <a:t>pq</a:t>
            </a:r>
            <a:r>
              <a:rPr sz="1266" spc="-4" dirty="0">
                <a:latin typeface="DejaVu Sans Mono"/>
                <a:cs typeface="DejaVu Sans Mono"/>
              </a:rPr>
              <a:t>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5"/>
              </a:spcBef>
            </a:pPr>
            <a:endParaRPr sz="1652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975802" algn="l"/>
                <a:tab pos="4266007" algn="l"/>
                <a:tab pos="465309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DijkstraSP(</a:t>
            </a:r>
            <a:r>
              <a:rPr sz="1266" spc="-4" dirty="0" err="1">
                <a:latin typeface="DejaVu Sans Mono"/>
                <a:cs typeface="DejaVu Sans Mono"/>
              </a:rPr>
              <a:t>EdgeWeightedDigraph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879543" algn="l"/>
                <a:tab pos="1072864" algn="l"/>
                <a:tab pos="145995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	=	new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&lt;Double&gt;(G.V());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8"/>
              </a:spcBef>
            </a:pPr>
            <a:endParaRPr sz="1441" dirty="0">
              <a:latin typeface="Times New Roman"/>
              <a:cs typeface="Times New Roman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	=	0;	v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zh-CN" alt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7FE6E663-9F62-6442-9577-62A1B732236D}"/>
              </a:ext>
            </a:extLst>
          </p:cNvPr>
          <p:cNvSpPr txBox="1"/>
          <p:nvPr/>
        </p:nvSpPr>
        <p:spPr>
          <a:xfrm>
            <a:off x="1619432" y="4577358"/>
            <a:ext cx="3404890" cy="156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pq.insert(s,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0.0);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(!pq.isEmpty())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95571">
              <a:spcBef>
                <a:spcPts val="239"/>
              </a:spcBef>
              <a:tabLst>
                <a:tab pos="782659" algn="l"/>
                <a:tab pos="976427" algn="l"/>
                <a:tab pos="116974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pq.delMin();</a:t>
            </a:r>
            <a:endParaRPr sz="1266" dirty="0">
              <a:latin typeface="DejaVu Sans Mono"/>
              <a:cs typeface="DejaVu Sans Mono"/>
            </a:endParaRPr>
          </a:p>
          <a:p>
            <a:pPr marL="686221" marR="3572" indent="-290650">
              <a:lnSpc>
                <a:spcPct val="111100"/>
              </a:lnSpc>
              <a:spcBef>
                <a:spcPts val="70"/>
              </a:spcBef>
              <a:tabLst>
                <a:tab pos="782659" algn="l"/>
                <a:tab pos="2137245" algn="l"/>
                <a:tab pos="2331012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: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G.adj</a:t>
            </a:r>
            <a:r>
              <a:rPr sz="1266" spc="-4" dirty="0">
                <a:latin typeface="DejaVu Sans Mono"/>
                <a:cs typeface="DejaVu Sans Mono"/>
              </a:rPr>
              <a:t>(v))  relax(e);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8976EB5A-3A07-7540-9087-832B847F069E}"/>
              </a:ext>
            </a:extLst>
          </p:cNvPr>
          <p:cNvSpPr txBox="1"/>
          <p:nvPr/>
        </p:nvSpPr>
        <p:spPr>
          <a:xfrm>
            <a:off x="1135622" y="6131122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5DCFA8D-C4DD-4447-8812-FF4C1E61FF6E}"/>
              </a:ext>
            </a:extLst>
          </p:cNvPr>
          <p:cNvSpPr txBox="1"/>
          <p:nvPr/>
        </p:nvSpPr>
        <p:spPr>
          <a:xfrm>
            <a:off x="6735752" y="4627364"/>
            <a:ext cx="1538585" cy="4056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9745" marR="3572" indent="-131262">
              <a:lnSpc>
                <a:spcPct val="119800"/>
              </a:lnSpc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relax vertices in order  of distance from s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CC7E11CB-8398-9346-A482-FDBCD5C6D7C8}"/>
              </a:ext>
            </a:extLst>
          </p:cNvPr>
          <p:cNvSpPr/>
          <p:nvPr/>
        </p:nvSpPr>
        <p:spPr>
          <a:xfrm>
            <a:off x="5680788" y="4884539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FA4BAD7A-BB6B-8247-BA88-DB7C2177BDC3}"/>
              </a:ext>
            </a:extLst>
          </p:cNvPr>
          <p:cNvSpPr/>
          <p:nvPr/>
        </p:nvSpPr>
        <p:spPr>
          <a:xfrm>
            <a:off x="5625424" y="48416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67270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0430-8D45-5446-BCB8-F49F82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Algorithm:	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FFFFAD-7798-A34B-9219-467936A201C5}"/>
              </a:ext>
            </a:extLst>
          </p:cNvPr>
          <p:cNvSpPr/>
          <p:nvPr/>
        </p:nvSpPr>
        <p:spPr>
          <a:xfrm>
            <a:off x="616148" y="1765783"/>
            <a:ext cx="6500813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AD9803-8B4C-A94C-A2FE-CC718607C0DF}"/>
              </a:ext>
            </a:extLst>
          </p:cNvPr>
          <p:cNvSpPr/>
          <p:nvPr/>
        </p:nvSpPr>
        <p:spPr>
          <a:xfrm>
            <a:off x="676870" y="1819361"/>
            <a:ext cx="6313289" cy="2652117"/>
          </a:xfrm>
          <a:custGeom>
            <a:avLst/>
            <a:gdLst/>
            <a:ahLst/>
            <a:cxnLst/>
            <a:rect l="l" t="t" r="r" b="b"/>
            <a:pathLst>
              <a:path w="8978900" h="3771900">
                <a:moveTo>
                  <a:pt x="0" y="0"/>
                </a:moveTo>
                <a:lnTo>
                  <a:pt x="8978900" y="0"/>
                </a:lnTo>
                <a:lnTo>
                  <a:pt x="8978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4F53CD-818B-A340-9A24-5CDBD2994F67}"/>
              </a:ext>
            </a:extLst>
          </p:cNvPr>
          <p:cNvSpPr/>
          <p:nvPr/>
        </p:nvSpPr>
        <p:spPr>
          <a:xfrm>
            <a:off x="819745" y="3439867"/>
            <a:ext cx="6027539" cy="446484"/>
          </a:xfrm>
          <a:custGeom>
            <a:avLst/>
            <a:gdLst/>
            <a:ahLst/>
            <a:cxnLst/>
            <a:rect l="l" t="t" r="r" b="b"/>
            <a:pathLst>
              <a:path w="8572500" h="635000">
                <a:moveTo>
                  <a:pt x="0" y="0"/>
                </a:moveTo>
                <a:lnTo>
                  <a:pt x="8572500" y="0"/>
                </a:lnTo>
                <a:lnTo>
                  <a:pt x="8572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6A0E627-D887-A940-A373-3B9E86EB4C18}"/>
              </a:ext>
            </a:extLst>
          </p:cNvPr>
          <p:cNvSpPr txBox="1"/>
          <p:nvPr/>
        </p:nvSpPr>
        <p:spPr>
          <a:xfrm>
            <a:off x="676870" y="1819361"/>
            <a:ext cx="6313289" cy="1609639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7156" rIns="0" bIns="0" rtlCol="0">
            <a:spAutoFit/>
          </a:bodyPr>
          <a:lstStyle/>
          <a:p>
            <a:pPr marL="437986">
              <a:spcBef>
                <a:spcPts val="844"/>
              </a:spcBef>
              <a:tabLst>
                <a:tab pos="1212162" algn="l"/>
                <a:tab pos="1695687" algn="l"/>
                <a:tab pos="353424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relax(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437986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115278" algn="l"/>
                <a:tab pos="1308599" algn="l"/>
                <a:tab pos="1502367" algn="l"/>
                <a:tab pos="2469864" algn="l"/>
                <a:tab pos="2663631" algn="l"/>
                <a:tab pos="2856952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e.to();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018395" algn="l"/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(distTo[w]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1115278" marR="1805519">
              <a:lnSpc>
                <a:spcPct val="111100"/>
              </a:lnSpc>
              <a:spcBef>
                <a:spcPts val="70"/>
              </a:spcBef>
              <a:tabLst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	e.weight();  edgeTo[w]	=	e;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3257D5-D2C8-1F49-BABF-B2A5EAD121C2}"/>
              </a:ext>
            </a:extLst>
          </p:cNvPr>
          <p:cNvSpPr txBox="1"/>
          <p:nvPr/>
        </p:nvSpPr>
        <p:spPr>
          <a:xfrm>
            <a:off x="1783517" y="3432063"/>
            <a:ext cx="4759523" cy="43810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299134" algn="l"/>
                <a:tab pos="1943924" algn="l"/>
                <a:tab pos="3298509" algn="l"/>
                <a:tab pos="36855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(pq.contains(w))	</a:t>
            </a:r>
            <a:r>
              <a:rPr sz="1266" spc="-4" dirty="0" err="1">
                <a:latin typeface="DejaVu Sans Mono"/>
                <a:cs typeface="DejaVu Sans Mono"/>
              </a:rPr>
              <a:t>pq.decreaseKey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(w,	distTo[w]);  else	pq.insert	(w,	distTo[w]);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E48A92D-034C-084A-83C5-9B7E112A9116}"/>
              </a:ext>
            </a:extLst>
          </p:cNvPr>
          <p:cNvSpPr txBox="1"/>
          <p:nvPr/>
        </p:nvSpPr>
        <p:spPr>
          <a:xfrm>
            <a:off x="1115111" y="3878547"/>
            <a:ext cx="396032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5F9E85-3B0F-E14A-93D8-CA32EED3B3B8}"/>
              </a:ext>
            </a:extLst>
          </p:cNvPr>
          <p:cNvSpPr txBox="1"/>
          <p:nvPr/>
        </p:nvSpPr>
        <p:spPr>
          <a:xfrm>
            <a:off x="7490034" y="3572038"/>
            <a:ext cx="73357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update PQ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68C4641-DCDF-4E44-9FC9-E07F31623D98}"/>
              </a:ext>
            </a:extLst>
          </p:cNvPr>
          <p:cNvSpPr/>
          <p:nvPr/>
        </p:nvSpPr>
        <p:spPr>
          <a:xfrm>
            <a:off x="6681192" y="3667806"/>
            <a:ext cx="659904" cy="0"/>
          </a:xfrm>
          <a:custGeom>
            <a:avLst/>
            <a:gdLst/>
            <a:ahLst/>
            <a:cxnLst/>
            <a:rect l="l" t="t" r="r" b="b"/>
            <a:pathLst>
              <a:path w="938529">
                <a:moveTo>
                  <a:pt x="0" y="0"/>
                </a:moveTo>
                <a:lnTo>
                  <a:pt x="12700" y="0"/>
                </a:lnTo>
                <a:lnTo>
                  <a:pt x="93819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D6DB453-A71A-5242-BB3F-2A00268F41F3}"/>
              </a:ext>
            </a:extLst>
          </p:cNvPr>
          <p:cNvSpPr/>
          <p:nvPr/>
        </p:nvSpPr>
        <p:spPr>
          <a:xfrm>
            <a:off x="6625828" y="362494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21521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2C0F-0B5D-A243-AD50-6FF3EF9A13AA}"/>
              </a:ext>
            </a:extLst>
          </p:cNvPr>
          <p:cNvSpPr/>
          <p:nvPr/>
        </p:nvSpPr>
        <p:spPr>
          <a:xfrm>
            <a:off x="750815" y="1342137"/>
            <a:ext cx="591004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Suppose that an edge-weighted digraph has no directed cycles. Is it easier to find shortest paths than in a general digraph?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9FDAF-C581-E145-8B7F-FF78A9E6452F}"/>
              </a:ext>
            </a:extLst>
          </p:cNvPr>
          <p:cNvSpPr/>
          <p:nvPr/>
        </p:nvSpPr>
        <p:spPr>
          <a:xfrm>
            <a:off x="7156160" y="1465247"/>
            <a:ext cx="5879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Yes!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2094408"/>
            <a:ext cx="3821185" cy="6001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topological order.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Relax all edges pointing from that vertex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121842" y="316273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519862" y="3578210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92498" y="3947522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984470" y="5013241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588150" y="3406113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730576" y="4849130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2023960" y="3649494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2023960" y="5027209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128595" y="4955925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96884" y="6000385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3052759" y="5656189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96884" y="5656189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963730" y="4605748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257114" y="4783828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95441" y="3578210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385632" y="459776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94479" y="353204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730576" y="575700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97422" y="436236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5074172" y="597343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586451" y="541280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790806" y="454044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618786" y="4018806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783651" y="5013241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114827" y="519772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683608" y="422789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187437" y="5167773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2079216" y="403101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856196" y="40103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238610" y="464178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145635" y="349356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438061" y="39202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723156" y="4710772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748867" y="51866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438694" y="523211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879350" y="57069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190900" y="531847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532671" y="469603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94188" y="577783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860757" y="60872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6555851" y="2015778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6555851" y="241621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6509787" y="2361657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596841" y="4277024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596841" y="466906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6550777" y="4614514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7101939" y="46480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7138003" y="275805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7140326" y="39686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7140326" y="3354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7518113" y="2386791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7518113" y="466906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7154474" y="49966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7156797" y="624920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7156797" y="562711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7138003" y="31525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7138003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7154474" y="52095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7154474" y="541831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889629" y="238679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7140326" y="35673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605000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7161322" y="582729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7566751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822334" y="466655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7138003" y="37797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7169986" y="603965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7128379" y="252457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590984" y="37754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6F3C7C-41C1-6948-A705-A8E136108EAA}"/>
              </a:ext>
            </a:extLst>
          </p:cNvPr>
          <p:cNvCxnSpPr/>
          <p:nvPr/>
        </p:nvCxnSpPr>
        <p:spPr>
          <a:xfrm>
            <a:off x="7974444" y="29347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8190922" y="238678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7572841" y="60461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F3969B-0425-6647-AB33-8BC62BF5F428}"/>
              </a:ext>
            </a:extLst>
          </p:cNvPr>
          <p:cNvCxnSpPr/>
          <p:nvPr/>
        </p:nvCxnSpPr>
        <p:spPr>
          <a:xfrm>
            <a:off x="7855633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8075291" y="4658810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974444" y="376223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609831" y="31367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855633" y="60480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7563009" y="542670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52D7395-5750-8F40-A14A-294DEDA23FAA}"/>
              </a:ext>
            </a:extLst>
          </p:cNvPr>
          <p:cNvSpPr txBox="1"/>
          <p:nvPr/>
        </p:nvSpPr>
        <p:spPr>
          <a:xfrm>
            <a:off x="4292634" y="285410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0  1  4  7  5  2  3  6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328D54-C636-2445-ACFB-F159FEA6FF7A}"/>
              </a:ext>
            </a:extLst>
          </p:cNvPr>
          <p:cNvCxnSpPr>
            <a:cxnSpLocks/>
          </p:cNvCxnSpPr>
          <p:nvPr/>
        </p:nvCxnSpPr>
        <p:spPr>
          <a:xfrm flipV="1">
            <a:off x="443817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12FD26-214D-F541-8B30-2C17431EB6E1}"/>
              </a:ext>
            </a:extLst>
          </p:cNvPr>
          <p:cNvCxnSpPr>
            <a:cxnSpLocks/>
          </p:cNvCxnSpPr>
          <p:nvPr/>
        </p:nvCxnSpPr>
        <p:spPr>
          <a:xfrm flipV="1">
            <a:off x="469364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CB05DA6-6C8D-F246-8388-C5F564498676}"/>
              </a:ext>
            </a:extLst>
          </p:cNvPr>
          <p:cNvCxnSpPr>
            <a:cxnSpLocks/>
          </p:cNvCxnSpPr>
          <p:nvPr/>
        </p:nvCxnSpPr>
        <p:spPr>
          <a:xfrm flipV="1">
            <a:off x="4949110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FBD5B3-8770-3B47-A381-80B469172587}"/>
              </a:ext>
            </a:extLst>
          </p:cNvPr>
          <p:cNvCxnSpPr>
            <a:cxnSpLocks/>
          </p:cNvCxnSpPr>
          <p:nvPr/>
        </p:nvCxnSpPr>
        <p:spPr>
          <a:xfrm flipV="1">
            <a:off x="5460046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4F123A-259E-F34F-AD0A-47CD9C71A0FB}"/>
              </a:ext>
            </a:extLst>
          </p:cNvPr>
          <p:cNvCxnSpPr>
            <a:cxnSpLocks/>
          </p:cNvCxnSpPr>
          <p:nvPr/>
        </p:nvCxnSpPr>
        <p:spPr>
          <a:xfrm flipV="1">
            <a:off x="6226453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351B10-A6B0-814F-BBF5-2FA539903AE4}"/>
              </a:ext>
            </a:extLst>
          </p:cNvPr>
          <p:cNvCxnSpPr>
            <a:cxnSpLocks/>
          </p:cNvCxnSpPr>
          <p:nvPr/>
        </p:nvCxnSpPr>
        <p:spPr>
          <a:xfrm flipV="1">
            <a:off x="5204578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644DB-DBF6-9544-BD48-E35035331311}"/>
              </a:ext>
            </a:extLst>
          </p:cNvPr>
          <p:cNvCxnSpPr>
            <a:cxnSpLocks/>
          </p:cNvCxnSpPr>
          <p:nvPr/>
        </p:nvCxnSpPr>
        <p:spPr>
          <a:xfrm flipV="1">
            <a:off x="597098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81C96F-8CD2-4B4A-9DA0-8E6D97C81E72}"/>
              </a:ext>
            </a:extLst>
          </p:cNvPr>
          <p:cNvCxnSpPr>
            <a:cxnSpLocks/>
          </p:cNvCxnSpPr>
          <p:nvPr/>
        </p:nvCxnSpPr>
        <p:spPr>
          <a:xfrm flipV="1">
            <a:off x="571551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2233-7194-B945-A007-C2D44C1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Correctness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100" dirty="0">
                <a:latin typeface="Arial"/>
                <a:cs typeface="Arial"/>
              </a:rPr>
              <a:t>Proof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B12B4-1C70-0847-83F4-8F6523410248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Topological sort algorithm computes SPT in any edge-  weighted DAG in time proportional to E + V.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2963EB-D376-AB40-BBDD-507F7F650F67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3ABF9488-FCA0-B641-BC4D-ECABA8045ACD}"/>
              </a:ext>
            </a:extLst>
          </p:cNvPr>
          <p:cNvSpPr/>
          <p:nvPr/>
        </p:nvSpPr>
        <p:spPr>
          <a:xfrm>
            <a:off x="4528130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B555CEF-A57E-CC43-A4D7-59C426040C24}"/>
              </a:ext>
            </a:extLst>
          </p:cNvPr>
          <p:cNvSpPr/>
          <p:nvPr/>
        </p:nvSpPr>
        <p:spPr>
          <a:xfrm>
            <a:off x="4449377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8FC39E62-A967-0049-9B36-7EA20F9633CB}"/>
              </a:ext>
            </a:extLst>
          </p:cNvPr>
          <p:cNvSpPr txBox="1"/>
          <p:nvPr/>
        </p:nvSpPr>
        <p:spPr>
          <a:xfrm>
            <a:off x="5410898" y="4765092"/>
            <a:ext cx="3607267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topological order, no edge pointing to v will be relaxed after v is relaxed</a:t>
            </a: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3CE7D93A-4F45-614A-B011-2365620C7ED4}"/>
              </a:ext>
            </a:extLst>
          </p:cNvPr>
          <p:cNvSpPr txBox="1"/>
          <p:nvPr/>
        </p:nvSpPr>
        <p:spPr>
          <a:xfrm>
            <a:off x="5410898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7C51079-78B3-364C-BEB6-3B20F2A16E26}"/>
              </a:ext>
            </a:extLst>
          </p:cNvPr>
          <p:cNvSpPr/>
          <p:nvPr/>
        </p:nvSpPr>
        <p:spPr>
          <a:xfrm>
            <a:off x="4524905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EE8CE232-02C3-D14D-BA1A-F612D8B8DB4E}"/>
              </a:ext>
            </a:extLst>
          </p:cNvPr>
          <p:cNvSpPr/>
          <p:nvPr/>
        </p:nvSpPr>
        <p:spPr>
          <a:xfrm>
            <a:off x="4446165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8DFB38-6784-BD41-B991-69893B1C269B}"/>
              </a:ext>
            </a:extLst>
          </p:cNvPr>
          <p:cNvSpPr/>
          <p:nvPr/>
        </p:nvSpPr>
        <p:spPr>
          <a:xfrm>
            <a:off x="3468848" y="2226705"/>
            <a:ext cx="4572000" cy="5001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100455" algn="r">
              <a:lnSpc>
                <a:spcPts val="1152"/>
              </a:lnSpc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weights</a:t>
            </a:r>
          </a:p>
          <a:p>
            <a:pPr marR="3572" algn="r">
              <a:spcBef>
                <a:spcPts val="267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negative!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88EE34BD-3551-9246-AB00-C46B3638DE04}"/>
              </a:ext>
            </a:extLst>
          </p:cNvPr>
          <p:cNvSpPr/>
          <p:nvPr/>
        </p:nvSpPr>
        <p:spPr>
          <a:xfrm>
            <a:off x="6747562" y="1970080"/>
            <a:ext cx="205383" cy="232618"/>
          </a:xfrm>
          <a:custGeom>
            <a:avLst/>
            <a:gdLst/>
            <a:ahLst/>
            <a:cxnLst/>
            <a:rect l="l" t="t" r="r" b="b"/>
            <a:pathLst>
              <a:path w="292100" h="330835">
                <a:moveTo>
                  <a:pt x="0" y="0"/>
                </a:moveTo>
                <a:lnTo>
                  <a:pt x="8394" y="9525"/>
                </a:lnTo>
                <a:lnTo>
                  <a:pt x="291630" y="33063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4AE525A-A115-B24F-93FB-A49035945215}"/>
              </a:ext>
            </a:extLst>
          </p:cNvPr>
          <p:cNvSpPr/>
          <p:nvPr/>
        </p:nvSpPr>
        <p:spPr>
          <a:xfrm>
            <a:off x="6710942" y="1928557"/>
            <a:ext cx="88850" cy="92869"/>
          </a:xfrm>
          <a:custGeom>
            <a:avLst/>
            <a:gdLst/>
            <a:ahLst/>
            <a:cxnLst/>
            <a:rect l="l" t="t" r="r" b="b"/>
            <a:pathLst>
              <a:path w="126365" h="132080">
                <a:moveTo>
                  <a:pt x="0" y="0"/>
                </a:moveTo>
                <a:lnTo>
                  <a:pt x="34925" y="131762"/>
                </a:lnTo>
                <a:lnTo>
                  <a:pt x="60477" y="68580"/>
                </a:lnTo>
                <a:lnTo>
                  <a:pt x="126365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881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chemeClr val="accent6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an even faster </a:t>
            </a:r>
            <a:r>
              <a:rPr lang="en-US" dirty="0">
                <a:solidFill>
                  <a:srgbClr val="1B8E1D"/>
                </a:solidFill>
              </a:rPr>
              <a:t>algorithm for DAGs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Bellman–Ford–Moore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also consider </a:t>
            </a:r>
            <a:r>
              <a:rPr lang="en-US" dirty="0">
                <a:solidFill>
                  <a:schemeClr val="accent1"/>
                </a:solidFill>
              </a:rPr>
              <a:t>applications</a:t>
            </a:r>
            <a:r>
              <a:rPr lang="en-US" dirty="0"/>
              <a:t> ranging from content-aware fill to arbitrage.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4DE6-7453-FC44-A162-3B70B2E2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Java Implementation</a:t>
            </a:r>
            <a:endParaRPr lang="en-US" sz="24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43ADE-94AA-3D4F-B5AA-CF74F3DE64BD}"/>
              </a:ext>
            </a:extLst>
          </p:cNvPr>
          <p:cNvSpPr/>
          <p:nvPr/>
        </p:nvSpPr>
        <p:spPr>
          <a:xfrm>
            <a:off x="824235" y="1354888"/>
            <a:ext cx="5857875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ACEC39-86CB-0848-93B8-464648B0685A}"/>
              </a:ext>
            </a:extLst>
          </p:cNvPr>
          <p:cNvSpPr/>
          <p:nvPr/>
        </p:nvSpPr>
        <p:spPr>
          <a:xfrm>
            <a:off x="884956" y="1408466"/>
            <a:ext cx="5670352" cy="4866680"/>
          </a:xfrm>
          <a:custGeom>
            <a:avLst/>
            <a:gdLst/>
            <a:ahLst/>
            <a:cxnLst/>
            <a:rect l="l" t="t" r="r" b="b"/>
            <a:pathLst>
              <a:path w="8064500" h="6921500">
                <a:moveTo>
                  <a:pt x="0" y="0"/>
                </a:moveTo>
                <a:lnTo>
                  <a:pt x="8064500" y="0"/>
                </a:lnTo>
                <a:lnTo>
                  <a:pt x="8064500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F111DF-6130-4F4E-9032-D8B5E2B2FA06}"/>
              </a:ext>
            </a:extLst>
          </p:cNvPr>
          <p:cNvSpPr/>
          <p:nvPr/>
        </p:nvSpPr>
        <p:spPr>
          <a:xfrm>
            <a:off x="1027831" y="4582737"/>
            <a:ext cx="5384602" cy="884039"/>
          </a:xfrm>
          <a:custGeom>
            <a:avLst/>
            <a:gdLst/>
            <a:ahLst/>
            <a:cxnLst/>
            <a:rect l="l" t="t" r="r" b="b"/>
            <a:pathLst>
              <a:path w="7658100" h="1257300">
                <a:moveTo>
                  <a:pt x="0" y="0"/>
                </a:moveTo>
                <a:lnTo>
                  <a:pt x="7658100" y="0"/>
                </a:lnTo>
                <a:lnTo>
                  <a:pt x="765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E08C8B-184C-B648-A641-E133F8643397}"/>
              </a:ext>
            </a:extLst>
          </p:cNvPr>
          <p:cNvSpPr txBox="1"/>
          <p:nvPr/>
        </p:nvSpPr>
        <p:spPr>
          <a:xfrm>
            <a:off x="1023981" y="1485261"/>
            <a:ext cx="4759523" cy="292645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551478">
              <a:lnSpc>
                <a:spcPct val="115700"/>
              </a:lnSpc>
              <a:tabLst>
                <a:tab pos="1072864" algn="l"/>
                <a:tab pos="194392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DirectedEdge[]	edgeTo;  private	double[]	distTo;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878918" algn="l"/>
                <a:tab pos="4169123" algn="l"/>
                <a:tab pos="45562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(EdgeWeightedDigraph	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971069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7"/>
              </a:spcBef>
            </a:pPr>
            <a:endParaRPr sz="1582" dirty="0">
              <a:latin typeface="Times New Roman"/>
              <a:cs typeface="Times New Roman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	0;	v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C78437-EB46-EC4A-878B-55609843F627}"/>
              </a:ext>
            </a:extLst>
          </p:cNvPr>
          <p:cNvSpPr txBox="1"/>
          <p:nvPr/>
        </p:nvSpPr>
        <p:spPr>
          <a:xfrm>
            <a:off x="1604555" y="4574933"/>
            <a:ext cx="4372421" cy="89855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395571" algn="l"/>
                <a:tab pos="879543" algn="l"/>
                <a:tab pos="1072864" algn="l"/>
                <a:tab pos="1169747" algn="l"/>
                <a:tab pos="1266631" algn="l"/>
                <a:tab pos="2331012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Topological	topological	=	new	Topological(G);  for	(int	v	:	topological.order())</a:t>
            </a:r>
            <a:endParaRPr sz="1266">
              <a:latin typeface="DejaVu Sans Mono"/>
              <a:cs typeface="DejaVu Sans Mono"/>
            </a:endParaRPr>
          </a:p>
          <a:p>
            <a:pPr marL="589338" marR="1067506" indent="-290650">
              <a:lnSpc>
                <a:spcPts val="1758"/>
              </a:lnSpc>
              <a:spcBef>
                <a:spcPts val="28"/>
              </a:spcBef>
              <a:tabLst>
                <a:tab pos="685776" algn="l"/>
                <a:tab pos="2040808" algn="l"/>
                <a:tab pos="2234128" algn="l"/>
                <a:tab pos="2427449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(DirectedEdge	e	:	G.adj(v))  relax(e);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994528-327A-AB4C-A633-F69B4A3C2699}"/>
              </a:ext>
            </a:extLst>
          </p:cNvPr>
          <p:cNvSpPr txBox="1"/>
          <p:nvPr/>
        </p:nvSpPr>
        <p:spPr>
          <a:xfrm>
            <a:off x="1120744" y="5458971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193CA59-3058-4F46-B2E3-37E98FBCA147}"/>
              </a:ext>
            </a:extLst>
          </p:cNvPr>
          <p:cNvSpPr txBox="1"/>
          <p:nvPr/>
        </p:nvSpPr>
        <p:spPr>
          <a:xfrm>
            <a:off x="7071642" y="4623153"/>
            <a:ext cx="120684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42" dirty="0">
                <a:solidFill>
                  <a:srgbClr val="8D3124"/>
                </a:solidFill>
                <a:latin typeface="Trebuchet MS"/>
                <a:cs typeface="Trebuchet MS"/>
              </a:rPr>
              <a:t>topological</a:t>
            </a:r>
            <a:r>
              <a:rPr sz="1125" spc="-7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125" spc="39" dirty="0">
                <a:solidFill>
                  <a:srgbClr val="8D3124"/>
                </a:solidFill>
                <a:latin typeface="Trebuchet MS"/>
                <a:cs typeface="Trebuchet MS"/>
              </a:rPr>
              <a:t>order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023D5E8-184F-564C-9827-F5993CC1556A}"/>
              </a:ext>
            </a:extLst>
          </p:cNvPr>
          <p:cNvSpPr/>
          <p:nvPr/>
        </p:nvSpPr>
        <p:spPr>
          <a:xfrm>
            <a:off x="6183833" y="4739239"/>
            <a:ext cx="741611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0" y="0"/>
                </a:moveTo>
                <a:lnTo>
                  <a:pt x="12700" y="0"/>
                </a:lnTo>
                <a:lnTo>
                  <a:pt x="10543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A9A6F9-EBA7-7E48-9720-FC0D53A19DB9}"/>
              </a:ext>
            </a:extLst>
          </p:cNvPr>
          <p:cNvSpPr/>
          <p:nvPr/>
        </p:nvSpPr>
        <p:spPr>
          <a:xfrm>
            <a:off x="6128469" y="46963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82013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64D-E3CB-B840-9B76-691851A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5D6406-158D-4241-82BE-99C22E5AE553}"/>
              </a:ext>
            </a:extLst>
          </p:cNvPr>
          <p:cNvSpPr txBox="1"/>
          <p:nvPr/>
        </p:nvSpPr>
        <p:spPr>
          <a:xfrm>
            <a:off x="761492" y="1414645"/>
            <a:ext cx="6619577" cy="13478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300"/>
              </a:spcBef>
              <a:spcAft>
                <a:spcPts val="300"/>
              </a:spcAft>
            </a:pP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spc="53"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shortest paths problem in edge-weighted DAGs.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all weights.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shortest paths.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weights in result.</a:t>
            </a:r>
            <a:endParaRPr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27704AA-5AEE-FA46-8743-670150606AAE}"/>
              </a:ext>
            </a:extLst>
          </p:cNvPr>
          <p:cNvSpPr txBox="1"/>
          <p:nvPr/>
        </p:nvSpPr>
        <p:spPr>
          <a:xfrm>
            <a:off x="761492" y="6037267"/>
            <a:ext cx="66920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</a:lstStyle>
          <a:p>
            <a:pPr indent="0">
              <a:buNone/>
            </a:pPr>
            <a:r>
              <a:rPr sz="1600" dirty="0">
                <a:solidFill>
                  <a:schemeClr val="accent1"/>
                </a:solidFill>
              </a:rPr>
              <a:t>Key point.</a:t>
            </a:r>
            <a:r>
              <a:rPr lang="en-US" sz="1600" dirty="0">
                <a:solidFill>
                  <a:schemeClr val="accent1"/>
                </a:solidFill>
              </a:rPr>
              <a:t>  </a:t>
            </a:r>
            <a:r>
              <a:rPr sz="1600" dirty="0"/>
              <a:t>Topological sort algorithm works even with negative weights.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724449F-280A-3B44-ABE4-63474F5E2DE2}"/>
              </a:ext>
            </a:extLst>
          </p:cNvPr>
          <p:cNvSpPr txBox="1"/>
          <p:nvPr/>
        </p:nvSpPr>
        <p:spPr>
          <a:xfrm>
            <a:off x="4798426" y="2148387"/>
            <a:ext cx="338435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rgbClr val="8D3124"/>
                </a:solidFill>
                <a:latin typeface="Trebuchet MS"/>
                <a:cs typeface="Trebuchet MS"/>
              </a:rPr>
              <a:t>equivalent</a:t>
            </a:r>
            <a:r>
              <a:rPr sz="1200" kern="0" dirty="0">
                <a:solidFill>
                  <a:srgbClr val="8D3124"/>
                </a:solidFill>
                <a:latin typeface="Trebuchet MS"/>
              </a:rPr>
              <a:t>: reverse sense of equality in relax()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6F32E8-DFDB-CA4A-9F65-F3B9631BD0A4}"/>
              </a:ext>
            </a:extLst>
          </p:cNvPr>
          <p:cNvSpPr/>
          <p:nvPr/>
        </p:nvSpPr>
        <p:spPr>
          <a:xfrm>
            <a:off x="3696305" y="2245336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9A94DE-B0A1-354A-978E-AD55FA9693AB}"/>
              </a:ext>
            </a:extLst>
          </p:cNvPr>
          <p:cNvSpPr/>
          <p:nvPr/>
        </p:nvSpPr>
        <p:spPr>
          <a:xfrm>
            <a:off x="3640941" y="22024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20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9D6CC49-9B64-E84C-A38F-147E41956854}"/>
              </a:ext>
            </a:extLst>
          </p:cNvPr>
          <p:cNvSpPr/>
          <p:nvPr/>
        </p:nvSpPr>
        <p:spPr>
          <a:xfrm>
            <a:off x="3693268" y="2245229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482422"/>
                </a:moveTo>
                <a:lnTo>
                  <a:pt x="12001" y="478281"/>
                </a:lnTo>
                <a:lnTo>
                  <a:pt x="1395602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36899-B6A7-D445-9458-36B6EBB4BEB7}"/>
              </a:ext>
            </a:extLst>
          </p:cNvPr>
          <p:cNvSpPr/>
          <p:nvPr/>
        </p:nvSpPr>
        <p:spPr>
          <a:xfrm>
            <a:off x="3640941" y="2534006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95313" y="0"/>
                </a:moveTo>
                <a:lnTo>
                  <a:pt x="0" y="97447"/>
                </a:lnTo>
                <a:lnTo>
                  <a:pt x="135140" y="115227"/>
                </a:lnTo>
                <a:lnTo>
                  <a:pt x="86423" y="67576"/>
                </a:lnTo>
                <a:lnTo>
                  <a:pt x="95313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D3C096E-CF1E-CA4C-A270-605F1C775267}"/>
              </a:ext>
            </a:extLst>
          </p:cNvPr>
          <p:cNvSpPr/>
          <p:nvPr/>
        </p:nvSpPr>
        <p:spPr>
          <a:xfrm>
            <a:off x="3693268" y="1906222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0"/>
                </a:moveTo>
                <a:lnTo>
                  <a:pt x="12014" y="4152"/>
                </a:lnTo>
                <a:lnTo>
                  <a:pt x="1395602" y="482142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E3126A9-CE5F-4F48-A55C-E455AA4FA1B0}"/>
              </a:ext>
            </a:extLst>
          </p:cNvPr>
          <p:cNvSpPr/>
          <p:nvPr/>
        </p:nvSpPr>
        <p:spPr>
          <a:xfrm>
            <a:off x="3640941" y="1875629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135140" y="0"/>
                </a:moveTo>
                <a:lnTo>
                  <a:pt x="0" y="17805"/>
                </a:lnTo>
                <a:lnTo>
                  <a:pt x="95338" y="115227"/>
                </a:lnTo>
                <a:lnTo>
                  <a:pt x="86436" y="47663"/>
                </a:lnTo>
                <a:lnTo>
                  <a:pt x="13514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42E990-C99A-534C-97F4-6CE84E04B3E0}"/>
              </a:ext>
            </a:extLst>
          </p:cNvPr>
          <p:cNvSpPr txBox="1"/>
          <p:nvPr/>
        </p:nvSpPr>
        <p:spPr>
          <a:xfrm>
            <a:off x="2615161" y="3050830"/>
            <a:ext cx="169708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shortest paths input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F144B3-A316-F449-BA56-FA494EE54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33628"/>
              </p:ext>
            </p:extLst>
          </p:nvPr>
        </p:nvGraphicFramePr>
        <p:xfrm>
          <a:off x="1030301" y="3347795"/>
          <a:ext cx="2758379" cy="238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775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839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object 16">
            <a:extLst>
              <a:ext uri="{FF2B5EF4-FFF2-40B4-BE49-F238E27FC236}">
                <a16:creationId xmlns:a16="http://schemas.microsoft.com/office/drawing/2014/main" id="{DB9A6530-7AAE-B944-A03C-040EE80B62F8}"/>
              </a:ext>
            </a:extLst>
          </p:cNvPr>
          <p:cNvSpPr txBox="1"/>
          <p:nvPr/>
        </p:nvSpPr>
        <p:spPr>
          <a:xfrm>
            <a:off x="761492" y="3050830"/>
            <a:ext cx="163806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longest paths </a:t>
            </a:r>
            <a:r>
              <a:rPr sz="1125" b="1" dirty="0">
                <a:latin typeface="DejaVu Sans"/>
                <a:cs typeface="DejaVu Sans"/>
              </a:rPr>
              <a:t>input</a:t>
            </a:r>
            <a:endParaRPr sz="1125" dirty="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8411B7A-6669-3547-AC32-8FD675AB1337}"/>
              </a:ext>
            </a:extLst>
          </p:cNvPr>
          <p:cNvSpPr/>
          <p:nvPr/>
        </p:nvSpPr>
        <p:spPr>
          <a:xfrm>
            <a:off x="4566465" y="3925483"/>
            <a:ext cx="316111" cy="105817"/>
          </a:xfrm>
          <a:custGeom>
            <a:avLst/>
            <a:gdLst/>
            <a:ahLst/>
            <a:cxnLst/>
            <a:rect l="l" t="t" r="r" b="b"/>
            <a:pathLst>
              <a:path w="449579" h="150495">
                <a:moveTo>
                  <a:pt x="0" y="0"/>
                </a:moveTo>
                <a:lnTo>
                  <a:pt x="449368" y="150399"/>
                </a:lnTo>
              </a:path>
            </a:pathLst>
          </a:custGeom>
          <a:ln w="3180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81D3028-7CE5-4140-B072-0A6B9C2F2BA0}"/>
              </a:ext>
            </a:extLst>
          </p:cNvPr>
          <p:cNvSpPr/>
          <p:nvPr/>
        </p:nvSpPr>
        <p:spPr>
          <a:xfrm>
            <a:off x="4835580" y="3981204"/>
            <a:ext cx="141419" cy="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C9B74D2-9508-6747-9374-8612AE25CE0C}"/>
              </a:ext>
            </a:extLst>
          </p:cNvPr>
          <p:cNvSpPr/>
          <p:nvPr/>
        </p:nvSpPr>
        <p:spPr>
          <a:xfrm>
            <a:off x="4471883" y="3893835"/>
            <a:ext cx="141410" cy="8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2EF2689-C7F3-F541-8340-3DAEFB02D142}"/>
              </a:ext>
            </a:extLst>
          </p:cNvPr>
          <p:cNvSpPr/>
          <p:nvPr/>
        </p:nvSpPr>
        <p:spPr>
          <a:xfrm>
            <a:off x="4830269" y="4646778"/>
            <a:ext cx="1681907" cy="7144"/>
          </a:xfrm>
          <a:custGeom>
            <a:avLst/>
            <a:gdLst/>
            <a:ahLst/>
            <a:cxnLst/>
            <a:rect l="l" t="t" r="r" b="b"/>
            <a:pathLst>
              <a:path w="2392045" h="10159">
                <a:moveTo>
                  <a:pt x="2391445" y="0"/>
                </a:moveTo>
                <a:lnTo>
                  <a:pt x="0" y="9956"/>
                </a:lnTo>
              </a:path>
            </a:pathLst>
          </a:custGeom>
          <a:ln w="39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A006365-31A7-5848-B953-AFF9A8FFC399}"/>
              </a:ext>
            </a:extLst>
          </p:cNvPr>
          <p:cNvSpPr/>
          <p:nvPr/>
        </p:nvSpPr>
        <p:spPr>
          <a:xfrm>
            <a:off x="4441391" y="3594261"/>
            <a:ext cx="2206582" cy="1188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F693830-2234-CC4B-BB6E-8101C499C3C1}"/>
              </a:ext>
            </a:extLst>
          </p:cNvPr>
          <p:cNvSpPr txBox="1"/>
          <p:nvPr/>
        </p:nvSpPr>
        <p:spPr>
          <a:xfrm>
            <a:off x="4519328" y="3526040"/>
            <a:ext cx="986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spc="-3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125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00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B6EE-AED7-9042-B7CD-173C6F30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9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Longest</a:t>
            </a:r>
            <a:r>
              <a:rPr lang="zh-CN" altLang="en-US" sz="2800" dirty="0"/>
              <a:t> </a:t>
            </a:r>
            <a:r>
              <a:rPr lang="en-US" altLang="zh-CN" sz="2800" dirty="0"/>
              <a:t>Paths in Edge-weighted DAG: Application</a:t>
            </a:r>
            <a:endParaRPr lang="en-US" sz="2800" dirty="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B2B7FF9-859E-BE47-9549-ABA6DC38DE12}"/>
              </a:ext>
            </a:extLst>
          </p:cNvPr>
          <p:cNvSpPr txBox="1"/>
          <p:nvPr/>
        </p:nvSpPr>
        <p:spPr>
          <a:xfrm>
            <a:off x="557052" y="1219969"/>
            <a:ext cx="6036695" cy="7386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Parallel job scheduling.</a:t>
            </a:r>
            <a:r>
              <a:rPr lang="en-US" sz="1400" dirty="0"/>
              <a:t>  </a:t>
            </a:r>
            <a:r>
              <a:rPr sz="1400" dirty="0">
                <a:solidFill>
                  <a:schemeClr val="tx1"/>
                </a:solidFill>
              </a:rPr>
              <a:t>Given a set of jobs with durations and precedence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constraints,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schedule the jobs (by finding a start time for each) so as to  achieve the minimum completion time, while respecting the constraints.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2BDC53-14DE-9B49-96CA-A9168B4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86" y="1337492"/>
            <a:ext cx="1917700" cy="2368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BB6CC6-B27C-E24C-8884-E333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2" y="4488830"/>
            <a:ext cx="5902469" cy="1949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2785-72CC-CF4B-89FD-CF13E3EE04BB}"/>
              </a:ext>
            </a:extLst>
          </p:cNvPr>
          <p:cNvSpPr txBox="1"/>
          <p:nvPr/>
        </p:nvSpPr>
        <p:spPr>
          <a:xfrm>
            <a:off x="457200" y="2027359"/>
            <a:ext cx="620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 Method.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create edge-weighted DAG: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and sink vertices.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vertices (begin and end) for each job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edges for each job.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end (weighted by duration)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begin (0 weight)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sink (0 weight)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edge for each precedence constraint (0 weight).</a:t>
            </a:r>
          </a:p>
          <a:p>
            <a:pPr>
              <a:buClr>
                <a:schemeClr val="accent6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longest path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schedule each job.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B29A3FA-3804-1043-BDF9-0B42F90A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5" y="4482471"/>
            <a:ext cx="6335041" cy="19619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BBC2F8-BACF-6244-BE21-89335AA9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67" y="2035748"/>
            <a:ext cx="6293463" cy="196194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89649A-E2A1-0C4A-98B9-F263FC45E485}"/>
              </a:ext>
            </a:extLst>
          </p:cNvPr>
          <p:cNvSpPr/>
          <p:nvPr/>
        </p:nvSpPr>
        <p:spPr>
          <a:xfrm>
            <a:off x="438776" y="2630442"/>
            <a:ext cx="6283354" cy="35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C883-C70D-7640-AFCD-02DDCAA3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>
                <a:latin typeface="Arial"/>
                <a:cs typeface="Arial"/>
              </a:rPr>
              <a:t>Shortest </a:t>
            </a:r>
            <a:r>
              <a:rPr lang="en-US" spc="-5" dirty="0">
                <a:latin typeface="Arial"/>
                <a:cs typeface="Arial"/>
              </a:rPr>
              <a:t>Paths </a:t>
            </a:r>
            <a:r>
              <a:rPr lang="en-US" spc="55" dirty="0">
                <a:latin typeface="Arial"/>
                <a:cs typeface="Arial"/>
              </a:rPr>
              <a:t>with</a:t>
            </a:r>
            <a:r>
              <a:rPr lang="en-US" spc="32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Negative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weights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F8371D-C541-0845-9941-A4322D49B1CA}"/>
              </a:ext>
            </a:extLst>
          </p:cNvPr>
          <p:cNvSpPr txBox="1"/>
          <p:nvPr/>
        </p:nvSpPr>
        <p:spPr>
          <a:xfrm>
            <a:off x="673150" y="1400338"/>
            <a:ext cx="47603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600" dirty="0"/>
              <a:t>Dijkstra.</a:t>
            </a:r>
            <a:r>
              <a:rPr lang="en-US" sz="1600" dirty="0"/>
              <a:t> </a:t>
            </a:r>
            <a:r>
              <a:rPr sz="1600" dirty="0">
                <a:solidFill>
                  <a:schemeClr val="tx1"/>
                </a:solidFill>
              </a:rPr>
              <a:t>Doesn’t work with negative edge weights.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CC6E6C-18C6-EE42-AB81-266B025BD05D}"/>
              </a:ext>
            </a:extLst>
          </p:cNvPr>
          <p:cNvSpPr txBox="1"/>
          <p:nvPr/>
        </p:nvSpPr>
        <p:spPr>
          <a:xfrm>
            <a:off x="673150" y="3845000"/>
            <a:ext cx="60402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dirty="0"/>
              <a:t>Re-weighting.</a:t>
            </a:r>
            <a:r>
              <a:rPr lang="en-US" dirty="0"/>
              <a:t> </a:t>
            </a:r>
            <a:r>
              <a:rPr dirty="0">
                <a:solidFill>
                  <a:schemeClr val="tx1"/>
                </a:solidFill>
              </a:rPr>
              <a:t>Add a constant to every edge weight doesn’t work.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B41658-8B78-9C41-B655-B5B0BF731A4D}"/>
              </a:ext>
            </a:extLst>
          </p:cNvPr>
          <p:cNvSpPr txBox="1"/>
          <p:nvPr/>
        </p:nvSpPr>
        <p:spPr>
          <a:xfrm>
            <a:off x="6308059" y="2076658"/>
            <a:ext cx="2602322" cy="63607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rgbClr val="FFFF00"/>
                </a:solidFill>
              </a:rPr>
              <a:t>Conclusion.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chemeClr val="bg1"/>
                </a:solidFill>
              </a:rPr>
              <a:t>Need a different algorithm.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F920060-BC06-B744-B973-D0A2BBBAA8C5}"/>
              </a:ext>
            </a:extLst>
          </p:cNvPr>
          <p:cNvSpPr txBox="1"/>
          <p:nvPr/>
        </p:nvSpPr>
        <p:spPr>
          <a:xfrm>
            <a:off x="582996" y="3174838"/>
            <a:ext cx="3135213" cy="43208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selects vertex 3 immediately after 0.  But shortest path from 0 to 3 is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68A690A-63B0-AA42-AF58-4B802F1F4748}"/>
              </a:ext>
            </a:extLst>
          </p:cNvPr>
          <p:cNvSpPr txBox="1"/>
          <p:nvPr/>
        </p:nvSpPr>
        <p:spPr>
          <a:xfrm>
            <a:off x="3837308" y="3177260"/>
            <a:ext cx="2982962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9 to each edge weight changes the  shortest path from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64DDE0-12F0-344F-8289-28BF43A5AD78}"/>
              </a:ext>
            </a:extLst>
          </p:cNvPr>
          <p:cNvCxnSpPr>
            <a:cxnSpLocks/>
            <a:stCxn id="81" idx="2"/>
            <a:endCxn id="74" idx="6"/>
          </p:cNvCxnSpPr>
          <p:nvPr/>
        </p:nvCxnSpPr>
        <p:spPr>
          <a:xfrm flipH="1" flipV="1">
            <a:off x="1583110" y="2126285"/>
            <a:ext cx="570852" cy="433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1BC701F-CE40-8E4D-A78B-6A7254F12A16}"/>
              </a:ext>
            </a:extLst>
          </p:cNvPr>
          <p:cNvSpPr/>
          <p:nvPr/>
        </p:nvSpPr>
        <p:spPr>
          <a:xfrm>
            <a:off x="1325758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C04EC3-7F76-B54A-A5CD-631830222375}"/>
              </a:ext>
            </a:extLst>
          </p:cNvPr>
          <p:cNvSpPr txBox="1"/>
          <p:nvPr/>
        </p:nvSpPr>
        <p:spPr>
          <a:xfrm>
            <a:off x="1749022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B85EFD-BB7D-AB4D-86E8-D433A272F6E3}"/>
              </a:ext>
            </a:extLst>
          </p:cNvPr>
          <p:cNvSpPr/>
          <p:nvPr/>
        </p:nvSpPr>
        <p:spPr>
          <a:xfrm>
            <a:off x="2153962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30D449A-4D94-A84C-8642-FD8C2817F3AC}"/>
              </a:ext>
            </a:extLst>
          </p:cNvPr>
          <p:cNvSpPr/>
          <p:nvPr/>
        </p:nvSpPr>
        <p:spPr>
          <a:xfrm>
            <a:off x="1325758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523239B-6997-A14B-AD4E-BA81D5F0C19F}"/>
              </a:ext>
            </a:extLst>
          </p:cNvPr>
          <p:cNvSpPr/>
          <p:nvPr/>
        </p:nvSpPr>
        <p:spPr>
          <a:xfrm>
            <a:off x="2153962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928BEB-F653-2C4D-9C68-FFB882527583}"/>
              </a:ext>
            </a:extLst>
          </p:cNvPr>
          <p:cNvCxnSpPr>
            <a:cxnSpLocks/>
            <a:stCxn id="82" idx="0"/>
            <a:endCxn id="74" idx="4"/>
          </p:cNvCxnSpPr>
          <p:nvPr/>
        </p:nvCxnSpPr>
        <p:spPr>
          <a:xfrm flipV="1">
            <a:off x="1454434" y="2260605"/>
            <a:ext cx="0" cy="4387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D55193-0EB5-5844-8A35-64D8A8D038A5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V="1">
            <a:off x="2282638" y="2264938"/>
            <a:ext cx="0" cy="43441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A3981F-019B-344A-9121-9F339BCA2570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 flipV="1">
            <a:off x="1583110" y="2833676"/>
            <a:ext cx="570852" cy="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F7C3D19-3CB1-2A40-BDC7-D299A8239A84}"/>
              </a:ext>
            </a:extLst>
          </p:cNvPr>
          <p:cNvSpPr txBox="1"/>
          <p:nvPr/>
        </p:nvSpPr>
        <p:spPr>
          <a:xfrm>
            <a:off x="1805170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ABB527-EB5D-ED47-85BD-DC7A162B828B}"/>
              </a:ext>
            </a:extLst>
          </p:cNvPr>
          <p:cNvSpPr txBox="1"/>
          <p:nvPr/>
        </p:nvSpPr>
        <p:spPr>
          <a:xfrm>
            <a:off x="2191198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47D0C4-67ED-0A42-909D-FCA04194CF32}"/>
              </a:ext>
            </a:extLst>
          </p:cNvPr>
          <p:cNvSpPr txBox="1"/>
          <p:nvPr/>
        </p:nvSpPr>
        <p:spPr>
          <a:xfrm>
            <a:off x="1365401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E1B4D8-1C0C-E84D-BBAB-75E095910D0B}"/>
              </a:ext>
            </a:extLst>
          </p:cNvPr>
          <p:cNvCxnSpPr>
            <a:cxnSpLocks/>
            <a:stCxn id="100" idx="2"/>
            <a:endCxn id="98" idx="6"/>
          </p:cNvCxnSpPr>
          <p:nvPr/>
        </p:nvCxnSpPr>
        <p:spPr>
          <a:xfrm flipH="1" flipV="1">
            <a:off x="4633734" y="2126285"/>
            <a:ext cx="570852" cy="433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8F8C5C2-083E-CC44-B8A1-CBD583938E69}"/>
              </a:ext>
            </a:extLst>
          </p:cNvPr>
          <p:cNvSpPr/>
          <p:nvPr/>
        </p:nvSpPr>
        <p:spPr>
          <a:xfrm>
            <a:off x="4376382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5DDCDD-67CB-9640-B82D-ADA06A94968E}"/>
              </a:ext>
            </a:extLst>
          </p:cNvPr>
          <p:cNvSpPr txBox="1"/>
          <p:nvPr/>
        </p:nvSpPr>
        <p:spPr>
          <a:xfrm>
            <a:off x="4799646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5422C0-9FCC-1649-AA79-6785C4D0D1A9}"/>
              </a:ext>
            </a:extLst>
          </p:cNvPr>
          <p:cNvSpPr/>
          <p:nvPr/>
        </p:nvSpPr>
        <p:spPr>
          <a:xfrm>
            <a:off x="5204586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B71772-C9C2-D84F-8293-47D30E3A5596}"/>
              </a:ext>
            </a:extLst>
          </p:cNvPr>
          <p:cNvSpPr/>
          <p:nvPr/>
        </p:nvSpPr>
        <p:spPr>
          <a:xfrm>
            <a:off x="4376382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8DC4EA6-C071-6444-BF2F-9672082C3214}"/>
              </a:ext>
            </a:extLst>
          </p:cNvPr>
          <p:cNvSpPr/>
          <p:nvPr/>
        </p:nvSpPr>
        <p:spPr>
          <a:xfrm>
            <a:off x="5204586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25184C-C23C-054F-9797-5426D35A8016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V="1">
            <a:off x="4505058" y="2260605"/>
            <a:ext cx="0" cy="43875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D38DB-6E95-A541-BF47-BAC637F4B7B1}"/>
              </a:ext>
            </a:extLst>
          </p:cNvPr>
          <p:cNvCxnSpPr>
            <a:cxnSpLocks/>
            <a:stCxn id="102" idx="0"/>
            <a:endCxn id="100" idx="4"/>
          </p:cNvCxnSpPr>
          <p:nvPr/>
        </p:nvCxnSpPr>
        <p:spPr>
          <a:xfrm flipV="1">
            <a:off x="5333262" y="2264938"/>
            <a:ext cx="0" cy="4344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D200F5-5138-A649-A25D-877CF8FADC4E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4633734" y="2833676"/>
            <a:ext cx="570852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F4FC2D5-C9A4-D243-881D-26C7595B93F8}"/>
              </a:ext>
            </a:extLst>
          </p:cNvPr>
          <p:cNvSpPr txBox="1"/>
          <p:nvPr/>
        </p:nvSpPr>
        <p:spPr>
          <a:xfrm>
            <a:off x="4855794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6E3F70-286C-0047-8666-3E4D28E07405}"/>
              </a:ext>
            </a:extLst>
          </p:cNvPr>
          <p:cNvSpPr txBox="1"/>
          <p:nvPr/>
        </p:nvSpPr>
        <p:spPr>
          <a:xfrm>
            <a:off x="5241822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46183B2-7EEE-6A40-AD54-A6E08230A484}"/>
              </a:ext>
            </a:extLst>
          </p:cNvPr>
          <p:cNvSpPr txBox="1"/>
          <p:nvPr/>
        </p:nvSpPr>
        <p:spPr>
          <a:xfrm>
            <a:off x="4416025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E1CA51-9753-0B49-A29C-0E41E76820E0}"/>
              </a:ext>
            </a:extLst>
          </p:cNvPr>
          <p:cNvSpPr/>
          <p:nvPr/>
        </p:nvSpPr>
        <p:spPr>
          <a:xfrm>
            <a:off x="375864" y="4697144"/>
            <a:ext cx="4131616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directed cycle whose sum of edge weights is negative.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SPT exists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negative cycles, assuming all vertices reachable from s</a:t>
            </a:r>
          </a:p>
        </p:txBody>
      </p:sp>
      <p:graphicFrame>
        <p:nvGraphicFramePr>
          <p:cNvPr id="122" name="object 4">
            <a:extLst>
              <a:ext uri="{FF2B5EF4-FFF2-40B4-BE49-F238E27FC236}">
                <a16:creationId xmlns:a16="http://schemas.microsoft.com/office/drawing/2014/main" id="{99CFFB4E-D513-DC4C-97C2-8B4557E9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313"/>
              </p:ext>
            </p:extLst>
          </p:nvPr>
        </p:nvGraphicFramePr>
        <p:xfrm>
          <a:off x="7656803" y="3114944"/>
          <a:ext cx="940743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88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-0.66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955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2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3" name="object 5">
            <a:extLst>
              <a:ext uri="{FF2B5EF4-FFF2-40B4-BE49-F238E27FC236}">
                <a16:creationId xmlns:a16="http://schemas.microsoft.com/office/drawing/2014/main" id="{DC6E49F9-3107-FB46-8F94-E0E54F7796CD}"/>
              </a:ext>
            </a:extLst>
          </p:cNvPr>
          <p:cNvSpPr/>
          <p:nvPr/>
        </p:nvSpPr>
        <p:spPr>
          <a:xfrm>
            <a:off x="5204308" y="476421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89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6">
            <a:extLst>
              <a:ext uri="{FF2B5EF4-FFF2-40B4-BE49-F238E27FC236}">
                <a16:creationId xmlns:a16="http://schemas.microsoft.com/office/drawing/2014/main" id="{9C5EA027-E3EA-5148-835B-3528C605B58C}"/>
              </a:ext>
            </a:extLst>
          </p:cNvPr>
          <p:cNvSpPr/>
          <p:nvPr/>
        </p:nvSpPr>
        <p:spPr>
          <a:xfrm>
            <a:off x="5460402" y="4817230"/>
            <a:ext cx="134570" cy="7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7">
            <a:extLst>
              <a:ext uri="{FF2B5EF4-FFF2-40B4-BE49-F238E27FC236}">
                <a16:creationId xmlns:a16="http://schemas.microsoft.com/office/drawing/2014/main" id="{A48C7AE8-F63A-B141-AF3B-C0C95326196D}"/>
              </a:ext>
            </a:extLst>
          </p:cNvPr>
          <p:cNvSpPr/>
          <p:nvPr/>
        </p:nvSpPr>
        <p:spPr>
          <a:xfrm>
            <a:off x="5114297" y="4734104"/>
            <a:ext cx="134579" cy="7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8">
            <a:extLst>
              <a:ext uri="{FF2B5EF4-FFF2-40B4-BE49-F238E27FC236}">
                <a16:creationId xmlns:a16="http://schemas.microsoft.com/office/drawing/2014/main" id="{6C997644-4BF5-CC41-A9B5-C515BAB17166}"/>
              </a:ext>
            </a:extLst>
          </p:cNvPr>
          <p:cNvSpPr/>
          <p:nvPr/>
        </p:nvSpPr>
        <p:spPr>
          <a:xfrm>
            <a:off x="5445240" y="475712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90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9">
            <a:extLst>
              <a:ext uri="{FF2B5EF4-FFF2-40B4-BE49-F238E27FC236}">
                <a16:creationId xmlns:a16="http://schemas.microsoft.com/office/drawing/2014/main" id="{D54B83F8-3263-8A42-8382-AD28F524E257}"/>
              </a:ext>
            </a:extLst>
          </p:cNvPr>
          <p:cNvSpPr/>
          <p:nvPr/>
        </p:nvSpPr>
        <p:spPr>
          <a:xfrm>
            <a:off x="5701335" y="4810140"/>
            <a:ext cx="134579" cy="7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0">
            <a:extLst>
              <a:ext uri="{FF2B5EF4-FFF2-40B4-BE49-F238E27FC236}">
                <a16:creationId xmlns:a16="http://schemas.microsoft.com/office/drawing/2014/main" id="{141AE427-3D0F-484A-B510-3C83DDF9DEF2}"/>
              </a:ext>
            </a:extLst>
          </p:cNvPr>
          <p:cNvSpPr/>
          <p:nvPr/>
        </p:nvSpPr>
        <p:spPr>
          <a:xfrm>
            <a:off x="5355237" y="4727023"/>
            <a:ext cx="134570" cy="77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1">
            <a:extLst>
              <a:ext uri="{FF2B5EF4-FFF2-40B4-BE49-F238E27FC236}">
                <a16:creationId xmlns:a16="http://schemas.microsoft.com/office/drawing/2014/main" id="{B886E662-1026-7142-B78B-3BA27DB55D55}"/>
              </a:ext>
            </a:extLst>
          </p:cNvPr>
          <p:cNvSpPr/>
          <p:nvPr/>
        </p:nvSpPr>
        <p:spPr>
          <a:xfrm>
            <a:off x="5455341" y="5407867"/>
            <a:ext cx="1600200" cy="6697"/>
          </a:xfrm>
          <a:custGeom>
            <a:avLst/>
            <a:gdLst/>
            <a:ahLst/>
            <a:cxnLst/>
            <a:rect l="l" t="t" r="r" b="b"/>
            <a:pathLst>
              <a:path w="2275840" h="9525">
                <a:moveTo>
                  <a:pt x="2275735" y="0"/>
                </a:moveTo>
                <a:lnTo>
                  <a:pt x="0" y="9472"/>
                </a:lnTo>
              </a:path>
            </a:pathLst>
          </a:custGeom>
          <a:ln w="30262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2">
            <a:extLst>
              <a:ext uri="{FF2B5EF4-FFF2-40B4-BE49-F238E27FC236}">
                <a16:creationId xmlns:a16="http://schemas.microsoft.com/office/drawing/2014/main" id="{CE635EAA-9B18-9146-B01D-108230EA7A33}"/>
              </a:ext>
            </a:extLst>
          </p:cNvPr>
          <p:cNvSpPr/>
          <p:nvPr/>
        </p:nvSpPr>
        <p:spPr>
          <a:xfrm>
            <a:off x="5085291" y="4406542"/>
            <a:ext cx="2099804" cy="1131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">
            <a:extLst>
              <a:ext uri="{FF2B5EF4-FFF2-40B4-BE49-F238E27FC236}">
                <a16:creationId xmlns:a16="http://schemas.microsoft.com/office/drawing/2014/main" id="{7EC3717C-1FE3-104B-AA66-324933E7EF59}"/>
              </a:ext>
            </a:extLst>
          </p:cNvPr>
          <p:cNvSpPr txBox="1"/>
          <p:nvPr/>
        </p:nvSpPr>
        <p:spPr>
          <a:xfrm>
            <a:off x="4598634" y="5711735"/>
            <a:ext cx="3073118" cy="956446"/>
          </a:xfrm>
          <a:prstGeom prst="rect">
            <a:avLst/>
          </a:prstGeom>
        </p:spPr>
        <p:txBody>
          <a:bodyPr vert="horz" wrap="square" lIns="0" tIns="49560" rIns="0" bIns="0" rtlCol="0">
            <a:spAutoFit/>
          </a:bodyPr>
          <a:lstStyle/>
          <a:p>
            <a:pPr marL="10268">
              <a:spcBef>
                <a:spcPts val="390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negative cycle (-0.66 + 0.37 + 0.28)</a:t>
            </a:r>
          </a:p>
          <a:p>
            <a:pPr marL="8929">
              <a:spcBef>
                <a:spcPts val="327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5-&gt;4-&gt;7-&gt;5</a:t>
            </a:r>
            <a:endParaRPr sz="1336" dirty="0">
              <a:latin typeface="Times New Roman"/>
              <a:cs typeface="Times New Roman"/>
            </a:endParaRPr>
          </a:p>
          <a:p>
            <a:pPr marL="40629">
              <a:spcBef>
                <a:spcPts val="925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shortest path from 0 to 6</a:t>
            </a:r>
          </a:p>
          <a:p>
            <a:pPr marL="39289">
              <a:spcBef>
                <a:spcPts val="326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0-&gt;4-&gt;7-&gt;5-&gt;4-&gt;7-&gt;5...-&gt;1-&gt;3-&gt;6</a:t>
            </a:r>
            <a:endParaRPr sz="116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8894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71" grpId="0"/>
      <p:bldP spid="74" grpId="0" animBg="1"/>
      <p:bldP spid="75" grpId="0" animBg="1"/>
      <p:bldP spid="81" grpId="0" animBg="1"/>
      <p:bldP spid="82" grpId="0" animBg="1"/>
      <p:bldP spid="8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78DE0FD0-6D1F-534D-915F-579C46C8D761}"/>
              </a:ext>
            </a:extLst>
          </p:cNvPr>
          <p:cNvSpPr/>
          <p:nvPr/>
        </p:nvSpPr>
        <p:spPr>
          <a:xfrm>
            <a:off x="741993" y="4207242"/>
            <a:ext cx="4608422" cy="1396604"/>
          </a:xfrm>
          <a:custGeom>
            <a:avLst/>
            <a:gdLst/>
            <a:ahLst/>
            <a:cxnLst/>
            <a:rect l="l" t="t" r="r" b="b"/>
            <a:pathLst>
              <a:path w="6578600" h="1739900">
                <a:moveTo>
                  <a:pt x="0" y="0"/>
                </a:moveTo>
                <a:lnTo>
                  <a:pt x="6578600" y="0"/>
                </a:lnTo>
                <a:lnTo>
                  <a:pt x="65786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60FC9B2-7794-AA4E-A6C7-66DD9BBAFA0C}"/>
              </a:ext>
            </a:extLst>
          </p:cNvPr>
          <p:cNvSpPr txBox="1"/>
          <p:nvPr/>
        </p:nvSpPr>
        <p:spPr>
          <a:xfrm>
            <a:off x="5793755" y="4817079"/>
            <a:ext cx="2346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Trebuchet MS"/>
                <a:cs typeface="Trebuchet MS"/>
              </a:rPr>
              <a:t>pass</a:t>
            </a: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8D3124"/>
                </a:solidFill>
                <a:latin typeface="Trebuchet MS"/>
              </a:rPr>
              <a:t>i (relax each edge)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3FB64D3-63C9-2B41-BCDC-681BC936E7B5}"/>
              </a:ext>
            </a:extLst>
          </p:cNvPr>
          <p:cNvSpPr/>
          <p:nvPr/>
        </p:nvSpPr>
        <p:spPr>
          <a:xfrm>
            <a:off x="5210294" y="4706224"/>
            <a:ext cx="45719" cy="639790"/>
          </a:xfrm>
          <a:custGeom>
            <a:avLst/>
            <a:gdLst/>
            <a:ahLst/>
            <a:cxnLst/>
            <a:rect l="l" t="t" r="r" b="b"/>
            <a:pathLst>
              <a:path h="993140">
                <a:moveTo>
                  <a:pt x="0" y="0"/>
                </a:moveTo>
                <a:lnTo>
                  <a:pt x="0" y="99255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E271F0A-7C88-474E-A942-BD1918719B94}"/>
              </a:ext>
            </a:extLst>
          </p:cNvPr>
          <p:cNvSpPr/>
          <p:nvPr/>
        </p:nvSpPr>
        <p:spPr>
          <a:xfrm>
            <a:off x="741993" y="1527770"/>
            <a:ext cx="4013003" cy="2265129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24BB-0076-9743-A540-43D84D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0E8880A-7B73-D849-ABB2-D83AB1C7D952}"/>
              </a:ext>
            </a:extLst>
          </p:cNvPr>
          <p:cNvSpPr/>
          <p:nvPr/>
        </p:nvSpPr>
        <p:spPr>
          <a:xfrm>
            <a:off x="830512" y="1603271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99FC823-25B6-B744-BBA4-614F0F645350}"/>
              </a:ext>
            </a:extLst>
          </p:cNvPr>
          <p:cNvSpPr txBox="1"/>
          <p:nvPr/>
        </p:nvSpPr>
        <p:spPr>
          <a:xfrm>
            <a:off x="1199806" y="1629113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C10AF-E7DE-B047-9E72-A3A109CE19DD}"/>
              </a:ext>
            </a:extLst>
          </p:cNvPr>
          <p:cNvCxnSpPr>
            <a:cxnSpLocks/>
          </p:cNvCxnSpPr>
          <p:nvPr/>
        </p:nvCxnSpPr>
        <p:spPr>
          <a:xfrm>
            <a:off x="913532" y="1940938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D3B7D-E7B3-C048-BBFC-52B14AA6B051}"/>
              </a:ext>
            </a:extLst>
          </p:cNvPr>
          <p:cNvCxnSpPr>
            <a:cxnSpLocks/>
          </p:cNvCxnSpPr>
          <p:nvPr/>
        </p:nvCxnSpPr>
        <p:spPr>
          <a:xfrm>
            <a:off x="913532" y="357609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44CE2-60B1-E94C-B631-CC293E499589}"/>
              </a:ext>
            </a:extLst>
          </p:cNvPr>
          <p:cNvSpPr/>
          <p:nvPr/>
        </p:nvSpPr>
        <p:spPr>
          <a:xfrm>
            <a:off x="814354" y="4335002"/>
            <a:ext cx="46546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G.V();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G.adj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relax(e);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18AF2-CA8E-8847-93E5-17255F7B6310}"/>
              </a:ext>
            </a:extLst>
          </p:cNvPr>
          <p:cNvCxnSpPr>
            <a:cxnSpLocks/>
          </p:cNvCxnSpPr>
          <p:nvPr/>
        </p:nvCxnSpPr>
        <p:spPr>
          <a:xfrm flipH="1">
            <a:off x="5338437" y="4960088"/>
            <a:ext cx="37981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2BC-FA1B-284C-A6C5-35F2756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Bellman–Ford Algorithm: Correctness Proof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92D2-3D5C-F14B-B02E-BB232962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8684"/>
            <a:ext cx="8229600" cy="5274678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Proposition</a:t>
            </a:r>
            <a:r>
              <a:rPr lang="en-US" sz="2000" dirty="0"/>
              <a:t>. Let s = v</a:t>
            </a:r>
            <a:r>
              <a:rPr lang="en-US" sz="2000" baseline="-25000" dirty="0"/>
              <a:t>0</a:t>
            </a:r>
            <a:r>
              <a:rPr lang="en-US" sz="2000" dirty="0"/>
              <a:t> → v</a:t>
            </a:r>
            <a:r>
              <a:rPr lang="en-US" sz="2000" baseline="-25000" dirty="0"/>
              <a:t>1</a:t>
            </a:r>
            <a:r>
              <a:rPr lang="en-US" sz="2000" dirty="0"/>
              <a:t> → v</a:t>
            </a:r>
            <a:r>
              <a:rPr lang="en-US" sz="2000" baseline="-25000" dirty="0"/>
              <a:t>2</a:t>
            </a:r>
            <a:r>
              <a:rPr lang="en-US" sz="2000" dirty="0"/>
              <a:t> → ... →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 = v be a shortest path from s to v. Then, after pass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distTo</a:t>
            </a:r>
            <a:r>
              <a:rPr lang="en-US" sz="2000" dirty="0"/>
              <a:t>[v</a:t>
            </a:r>
            <a:r>
              <a:rPr lang="en-US" sz="2000" baseline="-25000" dirty="0"/>
              <a:t>i</a:t>
            </a:r>
            <a:r>
              <a:rPr lang="en-US" sz="2000" dirty="0"/>
              <a:t>] = d*(v</a:t>
            </a:r>
            <a:r>
              <a:rPr lang="en-US" sz="2000" baseline="-25000" dirty="0"/>
              <a:t>i</a:t>
            </a:r>
            <a:r>
              <a:rPr lang="en-US" sz="2000" dirty="0"/>
              <a:t>).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 by induction on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]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Inductive hypothesis: after pass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</a:t>
            </a:r>
            <a:r>
              <a:rPr lang="en-US" sz="1800" dirty="0"/>
              <a:t>] = d*(v</a:t>
            </a:r>
            <a:r>
              <a:rPr lang="en-US" sz="1800" baseline="-25000" dirty="0"/>
              <a:t>i</a:t>
            </a:r>
            <a:r>
              <a:rPr lang="en-US" sz="1800" dirty="0"/>
              <a:t>).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Since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is the length of some path from s to v</a:t>
            </a:r>
            <a:r>
              <a:rPr lang="en-US" sz="1800" baseline="-25000" dirty="0"/>
              <a:t>i+1</a:t>
            </a:r>
            <a:r>
              <a:rPr lang="en-US" sz="1800" dirty="0"/>
              <a:t>, we must have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≥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Immediately after relaxing edge v</a:t>
            </a:r>
            <a:r>
              <a:rPr lang="en-US" sz="1800" baseline="-25000" dirty="0"/>
              <a:t>i</a:t>
            </a:r>
            <a:r>
              <a:rPr lang="en-US" sz="1800" dirty="0"/>
              <a:t> → v</a:t>
            </a:r>
            <a:r>
              <a:rPr lang="en-US" sz="1800" baseline="-25000" dirty="0"/>
              <a:t>i+1 </a:t>
            </a:r>
            <a:r>
              <a:rPr lang="en-US" sz="1800" dirty="0"/>
              <a:t>in pass </a:t>
            </a:r>
            <a:r>
              <a:rPr lang="en-US" sz="1400" dirty="0"/>
              <a:t>i</a:t>
            </a:r>
            <a:r>
              <a:rPr lang="en-US" sz="1800" dirty="0"/>
              <a:t>+1, we have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] ≤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]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+1)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)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Thus, at the end of pass </a:t>
            </a:r>
            <a:r>
              <a:rPr lang="en-US" sz="1400" dirty="0"/>
              <a:t>i</a:t>
            </a:r>
            <a:r>
              <a:rPr lang="en-US" sz="1800" dirty="0"/>
              <a:t>+1,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=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Corollary. </a:t>
            </a:r>
            <a:r>
              <a:rPr lang="en-US" sz="2000" dirty="0"/>
              <a:t>Bellman–Ford computes shortest path distances.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/>
              <a:t>There exists a shortest path from s to v with at most V – 1 edges.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      ⇒ ≤ V – 1 passes.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F852D731-C73E-8B4D-B1CC-44B4EFFA1C92}"/>
              </a:ext>
            </a:extLst>
          </p:cNvPr>
          <p:cNvSpPr txBox="1"/>
          <p:nvPr/>
        </p:nvSpPr>
        <p:spPr>
          <a:xfrm>
            <a:off x="5909159" y="1805037"/>
            <a:ext cx="16702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shortest path from s to v</a:t>
            </a:r>
            <a:r>
              <a:rPr lang="en-US" sz="1400" baseline="-250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400" baseline="-25000" dirty="0">
              <a:solidFill>
                <a:srgbClr val="1B8E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F89035-88E6-4D45-876E-FA05E6C8FF04}"/>
              </a:ext>
            </a:extLst>
          </p:cNvPr>
          <p:cNvCxnSpPr>
            <a:cxnSpLocks/>
          </p:cNvCxnSpPr>
          <p:nvPr/>
        </p:nvCxnSpPr>
        <p:spPr>
          <a:xfrm flipH="1" flipV="1">
            <a:off x="5313271" y="1903003"/>
            <a:ext cx="391242" cy="123890"/>
          </a:xfrm>
          <a:prstGeom prst="straightConnector1">
            <a:avLst/>
          </a:prstGeom>
          <a:ln w="28575">
            <a:solidFill>
              <a:srgbClr val="1B8E1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DC8052-D03A-CF41-9F12-C6BC1E0D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17" y="2334823"/>
            <a:ext cx="2013800" cy="4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23579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AFB5-0887-F045-B490-45F5F8EB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137"/>
            <a:ext cx="8229600" cy="1143000"/>
          </a:xfrm>
        </p:spPr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 Analysis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61A89-2C09-9043-8A89-69E6CF13CD92}"/>
              </a:ext>
            </a:extLst>
          </p:cNvPr>
          <p:cNvSpPr/>
          <p:nvPr/>
        </p:nvSpPr>
        <p:spPr>
          <a:xfrm>
            <a:off x="423641" y="1335548"/>
            <a:ext cx="5364761" cy="58477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latin typeface="Arial"/>
                <a:cs typeface="Arial"/>
              </a:rPr>
              <a:t>If </a:t>
            </a:r>
            <a:r>
              <a:rPr lang="en-US" sz="1600" dirty="0" err="1">
                <a:latin typeface="Arial"/>
                <a:cs typeface="Arial"/>
              </a:rPr>
              <a:t>distTo</a:t>
            </a:r>
            <a:r>
              <a:rPr lang="en-US" sz="1600" dirty="0">
                <a:latin typeface="Arial"/>
                <a:cs typeface="Arial"/>
              </a:rPr>
              <a:t>[v] does not change during pass </a:t>
            </a:r>
            <a:r>
              <a:rPr lang="en-US" sz="1600" dirty="0" err="1">
                <a:latin typeface="Arial"/>
                <a:cs typeface="Arial"/>
              </a:rPr>
              <a:t>i</a:t>
            </a:r>
            <a:r>
              <a:rPr lang="en-US" sz="1600" dirty="0">
                <a:latin typeface="Arial"/>
                <a:cs typeface="Arial"/>
              </a:rPr>
              <a:t>, no need to relax any edge pointing from v in pass </a:t>
            </a:r>
            <a:r>
              <a:rPr lang="en-US" sz="1600" dirty="0" err="1">
                <a:latin typeface="Arial"/>
                <a:cs typeface="Arial"/>
              </a:rPr>
              <a:t>i</a:t>
            </a:r>
            <a:r>
              <a:rPr lang="en-US" sz="1600" dirty="0">
                <a:latin typeface="Arial"/>
                <a:cs typeface="Arial"/>
              </a:rPr>
              <a:t> + 1.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BFBBA8-C70A-1A4A-B4BF-8BA67DFA3EFD}"/>
              </a:ext>
            </a:extLst>
          </p:cNvPr>
          <p:cNvSpPr/>
          <p:nvPr/>
        </p:nvSpPr>
        <p:spPr>
          <a:xfrm>
            <a:off x="423642" y="2271730"/>
            <a:ext cx="5280872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Queue-based implementation of Bellman–Ford.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Maintain 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queue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of vertices whose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distTo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[ ] values needs updating.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C492-DCEF-B343-BAE1-869C205F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3" y="3075208"/>
            <a:ext cx="5449328" cy="1440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6F890D-5E37-434F-A8A3-48B0F69BC7B9}"/>
              </a:ext>
            </a:extLst>
          </p:cNvPr>
          <p:cNvSpPr/>
          <p:nvPr/>
        </p:nvSpPr>
        <p:spPr>
          <a:xfrm>
            <a:off x="5788402" y="2021858"/>
            <a:ext cx="3225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worst case, the running time is still proportional to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But much faster in practice.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05E3E-B957-B74B-A0EA-F5E09D8E7711}"/>
              </a:ext>
            </a:extLst>
          </p:cNvPr>
          <p:cNvSpPr/>
          <p:nvPr/>
        </p:nvSpPr>
        <p:spPr>
          <a:xfrm>
            <a:off x="423641" y="4754565"/>
            <a:ext cx="6455330" cy="58477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latin typeface="Arial"/>
                <a:cs typeface="Arial"/>
              </a:rPr>
              <a:t>If there is a negative cycle, Bellman-Ford gets stuck in loop,  updating </a:t>
            </a:r>
            <a:r>
              <a:rPr lang="en-US" sz="1600" dirty="0" err="1">
                <a:latin typeface="Arial"/>
                <a:cs typeface="Arial"/>
              </a:rPr>
              <a:t>distTo</a:t>
            </a:r>
            <a:r>
              <a:rPr lang="en-US" sz="1600" dirty="0">
                <a:latin typeface="Arial"/>
                <a:cs typeface="Arial"/>
              </a:rPr>
              <a:t>[ ] and </a:t>
            </a:r>
            <a:r>
              <a:rPr lang="en-US" sz="1600" dirty="0" err="1">
                <a:latin typeface="Arial"/>
                <a:cs typeface="Arial"/>
              </a:rPr>
              <a:t>edgeTo</a:t>
            </a:r>
            <a:r>
              <a:rPr lang="en-US" sz="1600" dirty="0">
                <a:latin typeface="Arial"/>
                <a:cs typeface="Arial"/>
              </a:rPr>
              <a:t>[ ] entries of vertices in the cycle.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27732-202B-4D4E-9B3C-547D06A35825}"/>
              </a:ext>
            </a:extLst>
          </p:cNvPr>
          <p:cNvSpPr/>
          <p:nvPr/>
        </p:nvSpPr>
        <p:spPr>
          <a:xfrm>
            <a:off x="423641" y="5673454"/>
            <a:ext cx="5911423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Proposition.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If any vertex v is updated in phase V, there exists a negative  cycle (and can trace back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edgeTo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[v] entries to find it).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A6BC3-72D3-4446-84D6-B8898905E717}"/>
              </a:ext>
            </a:extLst>
          </p:cNvPr>
          <p:cNvSpPr/>
          <p:nvPr/>
        </p:nvSpPr>
        <p:spPr>
          <a:xfrm>
            <a:off x="6523817" y="5796564"/>
            <a:ext cx="237408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Finding a negative cycle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0D8B8-744C-D747-8C26-A75B96D12042}"/>
              </a:ext>
            </a:extLst>
          </p:cNvPr>
          <p:cNvSpPr/>
          <p:nvPr/>
        </p:nvSpPr>
        <p:spPr>
          <a:xfrm>
            <a:off x="5451399" y="4088153"/>
            <a:ext cx="3136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to keep at most one copy of each vertex on queue</a:t>
            </a:r>
          </a:p>
        </p:txBody>
      </p:sp>
    </p:spTree>
    <p:extLst>
      <p:ext uri="{BB962C8B-B14F-4D97-AF65-F5344CB8AC3E}">
        <p14:creationId xmlns:p14="http://schemas.microsoft.com/office/powerpoint/2010/main" val="6802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466E-3B6F-5D42-9A34-BD60DE79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sz="2800" spc="49" dirty="0" err="1">
                <a:latin typeface="Arial"/>
                <a:cs typeface="Arial"/>
              </a:rPr>
              <a:t>Negative</a:t>
            </a:r>
            <a:r>
              <a:rPr lang="fr" sz="2800" spc="70" dirty="0">
                <a:latin typeface="Arial"/>
                <a:cs typeface="Arial"/>
              </a:rPr>
              <a:t> </a:t>
            </a:r>
            <a:r>
              <a:rPr lang="fr" sz="2800" spc="-4" dirty="0">
                <a:latin typeface="Arial"/>
                <a:cs typeface="Arial"/>
              </a:rPr>
              <a:t>Cycle</a:t>
            </a:r>
            <a:r>
              <a:rPr lang="fr" sz="2800" spc="74" dirty="0">
                <a:latin typeface="Arial"/>
                <a:cs typeface="Arial"/>
              </a:rPr>
              <a:t> </a:t>
            </a:r>
            <a:r>
              <a:rPr lang="fr" sz="2800" spc="46" dirty="0">
                <a:latin typeface="Arial"/>
                <a:cs typeface="Arial"/>
              </a:rPr>
              <a:t>Application: </a:t>
            </a:r>
            <a:r>
              <a:rPr lang="fr" sz="2800" spc="56" dirty="0">
                <a:latin typeface="Arial"/>
                <a:cs typeface="Arial"/>
              </a:rPr>
              <a:t>Arbitrage</a:t>
            </a:r>
            <a:r>
              <a:rPr lang="fr" sz="2800" spc="28" dirty="0">
                <a:latin typeface="Arial"/>
                <a:cs typeface="Arial"/>
              </a:rPr>
              <a:t> </a:t>
            </a:r>
            <a:r>
              <a:rPr lang="fr" sz="2800" spc="14" dirty="0" err="1">
                <a:latin typeface="Arial"/>
                <a:cs typeface="Arial"/>
              </a:rPr>
              <a:t>Detection</a:t>
            </a:r>
            <a:endParaRPr lang="en-US" sz="28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B9D6E7B-4DC0-AB46-9B6F-6272C437449A}"/>
              </a:ext>
            </a:extLst>
          </p:cNvPr>
          <p:cNvSpPr txBox="1"/>
          <p:nvPr/>
        </p:nvSpPr>
        <p:spPr>
          <a:xfrm>
            <a:off x="615703" y="1476067"/>
            <a:ext cx="8136034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800" dirty="0"/>
              <a:t>Problem.</a:t>
            </a:r>
            <a:r>
              <a:rPr lang="en-US" sz="1800" dirty="0"/>
              <a:t> </a:t>
            </a:r>
            <a:r>
              <a:rPr sz="1800" dirty="0">
                <a:solidFill>
                  <a:schemeClr val="tx1"/>
                </a:solidFill>
              </a:rPr>
              <a:t>Given table of exchange rates, is there an arbitrage opportunity?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8311826-A81E-3B4D-AA6B-2C538F92DCEC}"/>
              </a:ext>
            </a:extLst>
          </p:cNvPr>
          <p:cNvSpPr txBox="1"/>
          <p:nvPr/>
        </p:nvSpPr>
        <p:spPr>
          <a:xfrm>
            <a:off x="672406" y="5510991"/>
            <a:ext cx="260970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59416" algn="l"/>
              </a:tabLst>
            </a:pPr>
            <a:r>
              <a:rPr sz="1687" dirty="0">
                <a:latin typeface="Trebuchet MS"/>
                <a:cs typeface="Arial" panose="020B0604020202020204" pitchFamily="34" charset="0"/>
              </a:rPr>
              <a:t>Ex.	$1,000 </a:t>
            </a: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rebuchet MS"/>
                <a:cs typeface="Arial" panose="020B0604020202020204" pitchFamily="34" charset="0"/>
              </a:rPr>
              <a:t>741 Euros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FE6DF21-19AB-814E-A870-96A3FA39B8DD}"/>
              </a:ext>
            </a:extLst>
          </p:cNvPr>
          <p:cNvSpPr txBox="1"/>
          <p:nvPr/>
        </p:nvSpPr>
        <p:spPr>
          <a:xfrm>
            <a:off x="3089101" y="5510991"/>
            <a:ext cx="3189238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rebuchet MS"/>
                <a:cs typeface="Arial" panose="020B0604020202020204" pitchFamily="34" charset="0"/>
              </a:rPr>
              <a:t>1,012.206 Canadian dollars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79E92EC-87C5-EC44-BFA9-D8CE59534DBE}"/>
              </a:ext>
            </a:extLst>
          </p:cNvPr>
          <p:cNvSpPr txBox="1"/>
          <p:nvPr/>
        </p:nvSpPr>
        <p:spPr>
          <a:xfrm>
            <a:off x="6060338" y="5510991"/>
            <a:ext cx="185692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spc="63" dirty="0">
                <a:latin typeface="Times New Roman"/>
                <a:cs typeface="Times New Roman"/>
              </a:rPr>
              <a:t> </a:t>
            </a:r>
            <a:r>
              <a:rPr sz="1687" spc="120" dirty="0">
                <a:latin typeface="Trebuchet MS"/>
                <a:cs typeface="Arial" panose="020B0604020202020204" pitchFamily="34" charset="0"/>
              </a:rPr>
              <a:t>$</a:t>
            </a:r>
            <a:r>
              <a:rPr sz="1687" dirty="0">
                <a:latin typeface="Trebuchet MS"/>
                <a:cs typeface="Arial" panose="020B0604020202020204" pitchFamily="34" charset="0"/>
              </a:rPr>
              <a:t>1,007.14497.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2A3E26-10BC-BF49-97B8-199CD41C8D39}"/>
              </a:ext>
            </a:extLst>
          </p:cNvPr>
          <p:cNvSpPr/>
          <p:nvPr/>
        </p:nvSpPr>
        <p:spPr>
          <a:xfrm>
            <a:off x="1443732" y="2230239"/>
            <a:ext cx="6232922" cy="288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E57E81D-2799-6C47-9A8D-C7005B30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60766"/>
              </p:ext>
            </p:extLst>
          </p:nvPr>
        </p:nvGraphicFramePr>
        <p:xfrm>
          <a:off x="1503320" y="2291086"/>
          <a:ext cx="6036469" cy="2678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EUR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GBP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0.741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0.657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1.061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1.011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EUR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1.350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0.888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1.433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1.366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GBP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1.521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1.126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1.614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1.538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0.943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0.698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0.953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0.995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0.732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1.049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879521E6-B933-9547-8EFB-30FB7B69D900}"/>
              </a:ext>
            </a:extLst>
          </p:cNvPr>
          <p:cNvSpPr txBox="1"/>
          <p:nvPr/>
        </p:nvSpPr>
        <p:spPr>
          <a:xfrm>
            <a:off x="4683720" y="6282816"/>
            <a:ext cx="322763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596482" algn="l"/>
              </a:tabLst>
            </a:pPr>
            <a:r>
              <a:rPr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1000 ×</a:t>
            </a:r>
            <a:r>
              <a:rPr lang="en-US"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0.741 × 1.366 × 0.995 = 1007.14497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E63C62D-A272-2442-8FF7-03B4B933DF96}"/>
              </a:ext>
            </a:extLst>
          </p:cNvPr>
          <p:cNvSpPr/>
          <p:nvPr/>
        </p:nvSpPr>
        <p:spPr>
          <a:xfrm>
            <a:off x="6963173" y="5966144"/>
            <a:ext cx="0" cy="281285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12700"/>
                </a:lnTo>
                <a:lnTo>
                  <a:pt x="0" y="39954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B23C2B8-C222-5F47-8374-B836C3E4E95E}"/>
              </a:ext>
            </a:extLst>
          </p:cNvPr>
          <p:cNvSpPr/>
          <p:nvPr/>
        </p:nvSpPr>
        <p:spPr>
          <a:xfrm>
            <a:off x="6920311" y="5913009"/>
            <a:ext cx="85724" cy="85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9878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A965-1F52-ED4D-BA59-FE1249AB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42"/>
            <a:ext cx="8229600" cy="1143000"/>
          </a:xfrm>
        </p:spPr>
        <p:txBody>
          <a:bodyPr>
            <a:normAutofit/>
          </a:bodyPr>
          <a:lstStyle/>
          <a:p>
            <a:r>
              <a:rPr lang="fr" sz="2800" spc="49" dirty="0" err="1">
                <a:latin typeface="Arial"/>
                <a:cs typeface="Arial"/>
              </a:rPr>
              <a:t>Negative</a:t>
            </a:r>
            <a:r>
              <a:rPr lang="fr" sz="2800" spc="70" dirty="0">
                <a:latin typeface="Arial"/>
                <a:cs typeface="Arial"/>
              </a:rPr>
              <a:t> </a:t>
            </a:r>
            <a:r>
              <a:rPr lang="fr" sz="2800" spc="-4" dirty="0">
                <a:latin typeface="Arial"/>
                <a:cs typeface="Arial"/>
              </a:rPr>
              <a:t>Cycle</a:t>
            </a:r>
            <a:r>
              <a:rPr lang="fr" sz="2800" spc="74" dirty="0">
                <a:latin typeface="Arial"/>
                <a:cs typeface="Arial"/>
              </a:rPr>
              <a:t> </a:t>
            </a:r>
            <a:r>
              <a:rPr lang="fr" sz="2800" spc="46" dirty="0">
                <a:latin typeface="Arial"/>
                <a:cs typeface="Arial"/>
              </a:rPr>
              <a:t>Application: </a:t>
            </a:r>
            <a:r>
              <a:rPr lang="fr" sz="2800" spc="56" dirty="0">
                <a:latin typeface="Arial"/>
                <a:cs typeface="Arial"/>
              </a:rPr>
              <a:t>Arbitrage</a:t>
            </a:r>
            <a:r>
              <a:rPr lang="fr" sz="2800" spc="28" dirty="0">
                <a:latin typeface="Arial"/>
                <a:cs typeface="Arial"/>
              </a:rPr>
              <a:t> </a:t>
            </a:r>
            <a:r>
              <a:rPr lang="fr" sz="2800" spc="14" dirty="0" err="1">
                <a:latin typeface="Arial"/>
                <a:cs typeface="Arial"/>
              </a:rPr>
              <a:t>Detection</a:t>
            </a:r>
            <a:endParaRPr lang="en-US" sz="2800" dirty="0"/>
          </a:p>
        </p:txBody>
      </p:sp>
      <p:sp>
        <p:nvSpPr>
          <p:cNvPr id="87" name="object 2">
            <a:extLst>
              <a:ext uri="{FF2B5EF4-FFF2-40B4-BE49-F238E27FC236}">
                <a16:creationId xmlns:a16="http://schemas.microsoft.com/office/drawing/2014/main" id="{7746EDB4-5EF1-F94F-9417-6E3BA683632F}"/>
              </a:ext>
            </a:extLst>
          </p:cNvPr>
          <p:cNvSpPr txBox="1"/>
          <p:nvPr/>
        </p:nvSpPr>
        <p:spPr>
          <a:xfrm>
            <a:off x="473245" y="1048531"/>
            <a:ext cx="6635651" cy="10708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</a:pPr>
            <a:r>
              <a:rPr sz="160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Currency exchange graph.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Vertex</a:t>
            </a:r>
            <a:r>
              <a:rPr sz="1600" spc="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= currency.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Edge = transaction, with weight equal to exchange rate.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  <a:tabLst>
                <a:tab pos="6280026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Find a directed cycle whose product of edge weights 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88" name="object 3">
            <a:extLst>
              <a:ext uri="{FF2B5EF4-FFF2-40B4-BE49-F238E27FC236}">
                <a16:creationId xmlns:a16="http://schemas.microsoft.com/office/drawing/2014/main" id="{C825C462-C2A2-0E44-AFBC-4FEF11CDCA69}"/>
              </a:ext>
            </a:extLst>
          </p:cNvPr>
          <p:cNvSpPr txBox="1"/>
          <p:nvPr/>
        </p:nvSpPr>
        <p:spPr>
          <a:xfrm>
            <a:off x="3791071" y="1102386"/>
            <a:ext cx="4895730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defRPr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Challenge.</a:t>
            </a:r>
            <a:r>
              <a:rPr lang="en-US" sz="1400" dirty="0"/>
              <a:t> </a:t>
            </a:r>
            <a:r>
              <a:rPr sz="1400" dirty="0">
                <a:solidFill>
                  <a:schemeClr val="tx1"/>
                </a:solidFill>
              </a:rPr>
              <a:t>Express as a negative cycle detection problem.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CD7EBCF-51C3-C84A-AE98-7F0C42EA5C5C}"/>
              </a:ext>
            </a:extLst>
          </p:cNvPr>
          <p:cNvGrpSpPr/>
          <p:nvPr/>
        </p:nvGrpSpPr>
        <p:grpSpPr>
          <a:xfrm>
            <a:off x="4874032" y="2494026"/>
            <a:ext cx="3145889" cy="2995928"/>
            <a:chOff x="5787478" y="2512806"/>
            <a:chExt cx="3145889" cy="2995928"/>
          </a:xfrm>
        </p:grpSpPr>
        <p:sp>
          <p:nvSpPr>
            <p:cNvPr id="170" name="object 3">
              <a:extLst>
                <a:ext uri="{FF2B5EF4-FFF2-40B4-BE49-F238E27FC236}">
                  <a16:creationId xmlns:a16="http://schemas.microsoft.com/office/drawing/2014/main" id="{AC3CAE67-44BA-1440-AE4B-937B6B053DF0}"/>
                </a:ext>
              </a:extLst>
            </p:cNvPr>
            <p:cNvSpPr/>
            <p:nvPr/>
          </p:nvSpPr>
          <p:spPr>
            <a:xfrm>
              <a:off x="6119978" y="2845179"/>
              <a:ext cx="986284" cy="719732"/>
            </a:xfrm>
            <a:custGeom>
              <a:avLst/>
              <a:gdLst/>
              <a:ahLst/>
              <a:cxnLst/>
              <a:rect l="l" t="t" r="r" b="b"/>
              <a:pathLst>
                <a:path w="1402714" h="1023620">
                  <a:moveTo>
                    <a:pt x="0" y="1023200"/>
                  </a:moveTo>
                  <a:lnTo>
                    <a:pt x="1402295" y="0"/>
                  </a:lnTo>
                </a:path>
              </a:pathLst>
            </a:custGeom>
            <a:ln w="2854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4">
              <a:extLst>
                <a:ext uri="{FF2B5EF4-FFF2-40B4-BE49-F238E27FC236}">
                  <a16:creationId xmlns:a16="http://schemas.microsoft.com/office/drawing/2014/main" id="{DBA33A8C-5778-A149-862B-D5B73099A2BC}"/>
                </a:ext>
              </a:extLst>
            </p:cNvPr>
            <p:cNvSpPr/>
            <p:nvPr/>
          </p:nvSpPr>
          <p:spPr>
            <a:xfrm>
              <a:off x="7058676" y="2792386"/>
              <a:ext cx="119640" cy="101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5">
              <a:extLst>
                <a:ext uri="{FF2B5EF4-FFF2-40B4-BE49-F238E27FC236}">
                  <a16:creationId xmlns:a16="http://schemas.microsoft.com/office/drawing/2014/main" id="{2B6A5C8B-8399-0D4A-9073-8EC3495F9520}"/>
                </a:ext>
              </a:extLst>
            </p:cNvPr>
            <p:cNvSpPr/>
            <p:nvPr/>
          </p:nvSpPr>
          <p:spPr>
            <a:xfrm>
              <a:off x="6230277" y="2835142"/>
              <a:ext cx="979587" cy="719732"/>
            </a:xfrm>
            <a:custGeom>
              <a:avLst/>
              <a:gdLst/>
              <a:ahLst/>
              <a:cxnLst/>
              <a:rect l="l" t="t" r="r" b="b"/>
              <a:pathLst>
                <a:path w="1393189" h="1023620">
                  <a:moveTo>
                    <a:pt x="1392798" y="0"/>
                  </a:moveTo>
                  <a:lnTo>
                    <a:pt x="0" y="1023199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6">
              <a:extLst>
                <a:ext uri="{FF2B5EF4-FFF2-40B4-BE49-F238E27FC236}">
                  <a16:creationId xmlns:a16="http://schemas.microsoft.com/office/drawing/2014/main" id="{E984A0C3-D9EA-BE43-AC60-1210E12EEAA4}"/>
                </a:ext>
              </a:extLst>
            </p:cNvPr>
            <p:cNvSpPr/>
            <p:nvPr/>
          </p:nvSpPr>
          <p:spPr>
            <a:xfrm>
              <a:off x="6158099" y="3506189"/>
              <a:ext cx="119506" cy="101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7">
              <a:extLst>
                <a:ext uri="{FF2B5EF4-FFF2-40B4-BE49-F238E27FC236}">
                  <a16:creationId xmlns:a16="http://schemas.microsoft.com/office/drawing/2014/main" id="{2ABF8153-9DEA-534A-8C05-36646C22DA38}"/>
                </a:ext>
              </a:extLst>
            </p:cNvPr>
            <p:cNvSpPr/>
            <p:nvPr/>
          </p:nvSpPr>
          <p:spPr>
            <a:xfrm>
              <a:off x="8414363" y="3637509"/>
              <a:ext cx="121747" cy="73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8">
              <a:extLst>
                <a:ext uri="{FF2B5EF4-FFF2-40B4-BE49-F238E27FC236}">
                  <a16:creationId xmlns:a16="http://schemas.microsoft.com/office/drawing/2014/main" id="{1D5F2993-5DF1-4E40-B653-94D45C07F2AD}"/>
                </a:ext>
              </a:extLst>
            </p:cNvPr>
            <p:cNvSpPr/>
            <p:nvPr/>
          </p:nvSpPr>
          <p:spPr>
            <a:xfrm>
              <a:off x="6268798" y="3733059"/>
              <a:ext cx="2275284" cy="1786"/>
            </a:xfrm>
            <a:custGeom>
              <a:avLst/>
              <a:gdLst/>
              <a:ahLst/>
              <a:cxnLst/>
              <a:rect l="l" t="t" r="r" b="b"/>
              <a:pathLst>
                <a:path w="3235959" h="2539">
                  <a:moveTo>
                    <a:pt x="3235468" y="2398"/>
                  </a:moveTo>
                  <a:lnTo>
                    <a:pt x="0" y="0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9">
              <a:extLst>
                <a:ext uri="{FF2B5EF4-FFF2-40B4-BE49-F238E27FC236}">
                  <a16:creationId xmlns:a16="http://schemas.microsoft.com/office/drawing/2014/main" id="{7432F269-9C69-BB4B-A2BB-140F4B1D6C59}"/>
                </a:ext>
              </a:extLst>
            </p:cNvPr>
            <p:cNvSpPr/>
            <p:nvPr/>
          </p:nvSpPr>
          <p:spPr>
            <a:xfrm>
              <a:off x="6179272" y="3696097"/>
              <a:ext cx="121747" cy="739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0">
              <a:extLst>
                <a:ext uri="{FF2B5EF4-FFF2-40B4-BE49-F238E27FC236}">
                  <a16:creationId xmlns:a16="http://schemas.microsoft.com/office/drawing/2014/main" id="{D0CAAA66-4A71-FC48-8CAE-A1D5DDAAD179}"/>
                </a:ext>
              </a:extLst>
            </p:cNvPr>
            <p:cNvSpPr/>
            <p:nvPr/>
          </p:nvSpPr>
          <p:spPr>
            <a:xfrm>
              <a:off x="7517252" y="2789671"/>
              <a:ext cx="988516" cy="716607"/>
            </a:xfrm>
            <a:custGeom>
              <a:avLst/>
              <a:gdLst/>
              <a:ahLst/>
              <a:cxnLst/>
              <a:rect l="l" t="t" r="r" b="b"/>
              <a:pathLst>
                <a:path w="1405890" h="1019175">
                  <a:moveTo>
                    <a:pt x="0" y="0"/>
                  </a:moveTo>
                  <a:lnTo>
                    <a:pt x="1405319" y="1019002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1">
              <a:extLst>
                <a:ext uri="{FF2B5EF4-FFF2-40B4-BE49-F238E27FC236}">
                  <a16:creationId xmlns:a16="http://schemas.microsoft.com/office/drawing/2014/main" id="{2322831F-C04E-3447-A244-015F6B4F0895}"/>
                </a:ext>
              </a:extLst>
            </p:cNvPr>
            <p:cNvSpPr/>
            <p:nvPr/>
          </p:nvSpPr>
          <p:spPr>
            <a:xfrm>
              <a:off x="8457985" y="3457942"/>
              <a:ext cx="119881" cy="100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2">
              <a:extLst>
                <a:ext uri="{FF2B5EF4-FFF2-40B4-BE49-F238E27FC236}">
                  <a16:creationId xmlns:a16="http://schemas.microsoft.com/office/drawing/2014/main" id="{D300BA34-BB75-7048-BFFF-738748AAF28A}"/>
                </a:ext>
              </a:extLst>
            </p:cNvPr>
            <p:cNvSpPr/>
            <p:nvPr/>
          </p:nvSpPr>
          <p:spPr>
            <a:xfrm>
              <a:off x="7560892" y="2891578"/>
              <a:ext cx="999232" cy="716607"/>
            </a:xfrm>
            <a:custGeom>
              <a:avLst/>
              <a:gdLst/>
              <a:ahLst/>
              <a:cxnLst/>
              <a:rect l="l" t="t" r="r" b="b"/>
              <a:pathLst>
                <a:path w="1421129" h="1019175">
                  <a:moveTo>
                    <a:pt x="1420835" y="1019059"/>
                  </a:moveTo>
                  <a:lnTo>
                    <a:pt x="0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3">
              <a:extLst>
                <a:ext uri="{FF2B5EF4-FFF2-40B4-BE49-F238E27FC236}">
                  <a16:creationId xmlns:a16="http://schemas.microsoft.com/office/drawing/2014/main" id="{A8CB4C09-F8DC-6D43-8C44-A0C23D79BE37}"/>
                </a:ext>
              </a:extLst>
            </p:cNvPr>
            <p:cNvSpPr/>
            <p:nvPr/>
          </p:nvSpPr>
          <p:spPr>
            <a:xfrm>
              <a:off x="7488114" y="2839401"/>
              <a:ext cx="120104" cy="1003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4">
              <a:extLst>
                <a:ext uri="{FF2B5EF4-FFF2-40B4-BE49-F238E27FC236}">
                  <a16:creationId xmlns:a16="http://schemas.microsoft.com/office/drawing/2014/main" id="{287F3D0F-C43C-F542-B070-881522B13C43}"/>
                </a:ext>
              </a:extLst>
            </p:cNvPr>
            <p:cNvSpPr/>
            <p:nvPr/>
          </p:nvSpPr>
          <p:spPr>
            <a:xfrm>
              <a:off x="7427767" y="2875289"/>
              <a:ext cx="704105" cy="2163663"/>
            </a:xfrm>
            <a:custGeom>
              <a:avLst/>
              <a:gdLst/>
              <a:ahLst/>
              <a:cxnLst/>
              <a:rect l="l" t="t" r="r" b="b"/>
              <a:pathLst>
                <a:path w="1001395" h="3077209">
                  <a:moveTo>
                    <a:pt x="0" y="0"/>
                  </a:moveTo>
                  <a:lnTo>
                    <a:pt x="1001338" y="3077137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5">
              <a:extLst>
                <a:ext uri="{FF2B5EF4-FFF2-40B4-BE49-F238E27FC236}">
                  <a16:creationId xmlns:a16="http://schemas.microsoft.com/office/drawing/2014/main" id="{AB6A837F-BB94-5346-906E-16DB76F500E1}"/>
                </a:ext>
              </a:extLst>
            </p:cNvPr>
            <p:cNvSpPr/>
            <p:nvPr/>
          </p:nvSpPr>
          <p:spPr>
            <a:xfrm>
              <a:off x="8087136" y="4997028"/>
              <a:ext cx="72437" cy="1270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6">
              <a:extLst>
                <a:ext uri="{FF2B5EF4-FFF2-40B4-BE49-F238E27FC236}">
                  <a16:creationId xmlns:a16="http://schemas.microsoft.com/office/drawing/2014/main" id="{BAEFDA2F-B176-6043-984F-3A06B6B88B51}"/>
                </a:ext>
              </a:extLst>
            </p:cNvPr>
            <p:cNvSpPr/>
            <p:nvPr/>
          </p:nvSpPr>
          <p:spPr>
            <a:xfrm>
              <a:off x="7403221" y="2983425"/>
              <a:ext cx="701427" cy="2166789"/>
            </a:xfrm>
            <a:custGeom>
              <a:avLst/>
              <a:gdLst/>
              <a:ahLst/>
              <a:cxnLst/>
              <a:rect l="l" t="t" r="r" b="b"/>
              <a:pathLst>
                <a:path w="997584" h="3081654">
                  <a:moveTo>
                    <a:pt x="997544" y="3081392"/>
                  </a:moveTo>
                  <a:lnTo>
                    <a:pt x="0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7">
              <a:extLst>
                <a:ext uri="{FF2B5EF4-FFF2-40B4-BE49-F238E27FC236}">
                  <a16:creationId xmlns:a16="http://schemas.microsoft.com/office/drawing/2014/main" id="{6A758A63-7BE6-D249-AD30-2B88E047EAC4}"/>
                </a:ext>
              </a:extLst>
            </p:cNvPr>
            <p:cNvSpPr/>
            <p:nvPr/>
          </p:nvSpPr>
          <p:spPr>
            <a:xfrm>
              <a:off x="7375645" y="2898185"/>
              <a:ext cx="72276" cy="12706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">
              <a:extLst>
                <a:ext uri="{FF2B5EF4-FFF2-40B4-BE49-F238E27FC236}">
                  <a16:creationId xmlns:a16="http://schemas.microsoft.com/office/drawing/2014/main" id="{821F2B9C-5CA4-FB49-9E20-344C04180FAD}"/>
                </a:ext>
              </a:extLst>
            </p:cNvPr>
            <p:cNvSpPr/>
            <p:nvPr/>
          </p:nvSpPr>
          <p:spPr>
            <a:xfrm>
              <a:off x="8312059" y="3888657"/>
              <a:ext cx="375493" cy="1162645"/>
            </a:xfrm>
            <a:custGeom>
              <a:avLst/>
              <a:gdLst/>
              <a:ahLst/>
              <a:cxnLst/>
              <a:rect l="l" t="t" r="r" b="b"/>
              <a:pathLst>
                <a:path w="534034" h="1653540">
                  <a:moveTo>
                    <a:pt x="533725" y="0"/>
                  </a:moveTo>
                  <a:lnTo>
                    <a:pt x="0" y="1653001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9">
              <a:extLst>
                <a:ext uri="{FF2B5EF4-FFF2-40B4-BE49-F238E27FC236}">
                  <a16:creationId xmlns:a16="http://schemas.microsoft.com/office/drawing/2014/main" id="{BD2A58FD-838A-F748-AAA1-729E96508E25}"/>
                </a:ext>
              </a:extLst>
            </p:cNvPr>
            <p:cNvSpPr/>
            <p:nvPr/>
          </p:nvSpPr>
          <p:spPr>
            <a:xfrm>
              <a:off x="8284526" y="5009047"/>
              <a:ext cx="72196" cy="1271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20">
              <a:extLst>
                <a:ext uri="{FF2B5EF4-FFF2-40B4-BE49-F238E27FC236}">
                  <a16:creationId xmlns:a16="http://schemas.microsoft.com/office/drawing/2014/main" id="{34C63563-3E45-654A-B50E-7625E508D323}"/>
                </a:ext>
              </a:extLst>
            </p:cNvPr>
            <p:cNvSpPr/>
            <p:nvPr/>
          </p:nvSpPr>
          <p:spPr>
            <a:xfrm>
              <a:off x="8234117" y="3961705"/>
              <a:ext cx="370136" cy="1158627"/>
            </a:xfrm>
            <a:custGeom>
              <a:avLst/>
              <a:gdLst/>
              <a:ahLst/>
              <a:cxnLst/>
              <a:rect l="l" t="t" r="r" b="b"/>
              <a:pathLst>
                <a:path w="526415" h="1647825">
                  <a:moveTo>
                    <a:pt x="0" y="1647376"/>
                  </a:moveTo>
                  <a:lnTo>
                    <a:pt x="526054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21">
              <a:extLst>
                <a:ext uri="{FF2B5EF4-FFF2-40B4-BE49-F238E27FC236}">
                  <a16:creationId xmlns:a16="http://schemas.microsoft.com/office/drawing/2014/main" id="{BD1A9CFE-6421-4349-A17F-9E7596110621}"/>
                </a:ext>
              </a:extLst>
            </p:cNvPr>
            <p:cNvSpPr/>
            <p:nvPr/>
          </p:nvSpPr>
          <p:spPr>
            <a:xfrm>
              <a:off x="8559391" y="3876334"/>
              <a:ext cx="71875" cy="1271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22">
              <a:extLst>
                <a:ext uri="{FF2B5EF4-FFF2-40B4-BE49-F238E27FC236}">
                  <a16:creationId xmlns:a16="http://schemas.microsoft.com/office/drawing/2014/main" id="{7BBE5FEF-6F66-8D42-8ED4-5BC66D58EF89}"/>
                </a:ext>
              </a:extLst>
            </p:cNvPr>
            <p:cNvSpPr/>
            <p:nvPr/>
          </p:nvSpPr>
          <p:spPr>
            <a:xfrm>
              <a:off x="6740576" y="3825622"/>
              <a:ext cx="1846213" cy="1343471"/>
            </a:xfrm>
            <a:custGeom>
              <a:avLst/>
              <a:gdLst/>
              <a:ahLst/>
              <a:cxnLst/>
              <a:rect l="l" t="t" r="r" b="b"/>
              <a:pathLst>
                <a:path w="2625725" h="1910715">
                  <a:moveTo>
                    <a:pt x="2625532" y="0"/>
                  </a:moveTo>
                  <a:lnTo>
                    <a:pt x="0" y="1910422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23">
              <a:extLst>
                <a:ext uri="{FF2B5EF4-FFF2-40B4-BE49-F238E27FC236}">
                  <a16:creationId xmlns:a16="http://schemas.microsoft.com/office/drawing/2014/main" id="{33B867FE-E1E5-9542-9BA4-D6A0B88F59A2}"/>
                </a:ext>
              </a:extLst>
            </p:cNvPr>
            <p:cNvSpPr/>
            <p:nvPr/>
          </p:nvSpPr>
          <p:spPr>
            <a:xfrm>
              <a:off x="6668163" y="5120534"/>
              <a:ext cx="119685" cy="1010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24">
              <a:extLst>
                <a:ext uri="{FF2B5EF4-FFF2-40B4-BE49-F238E27FC236}">
                  <a16:creationId xmlns:a16="http://schemas.microsoft.com/office/drawing/2014/main" id="{1114F66A-49A1-114D-971A-0AC35FC38226}"/>
                </a:ext>
              </a:extLst>
            </p:cNvPr>
            <p:cNvSpPr/>
            <p:nvPr/>
          </p:nvSpPr>
          <p:spPr>
            <a:xfrm>
              <a:off x="6626596" y="3839964"/>
              <a:ext cx="1841748" cy="1337667"/>
            </a:xfrm>
            <a:custGeom>
              <a:avLst/>
              <a:gdLst/>
              <a:ahLst/>
              <a:cxnLst/>
              <a:rect l="l" t="t" r="r" b="b"/>
              <a:pathLst>
                <a:path w="2619375" h="1902459">
                  <a:moveTo>
                    <a:pt x="0" y="1902027"/>
                  </a:moveTo>
                  <a:lnTo>
                    <a:pt x="2618915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25">
              <a:extLst>
                <a:ext uri="{FF2B5EF4-FFF2-40B4-BE49-F238E27FC236}">
                  <a16:creationId xmlns:a16="http://schemas.microsoft.com/office/drawing/2014/main" id="{5B855883-DE77-5345-9262-3E6B7D60DDD9}"/>
                </a:ext>
              </a:extLst>
            </p:cNvPr>
            <p:cNvSpPr/>
            <p:nvPr/>
          </p:nvSpPr>
          <p:spPr>
            <a:xfrm>
              <a:off x="8420757" y="3787322"/>
              <a:ext cx="119720" cy="10099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26">
              <a:extLst>
                <a:ext uri="{FF2B5EF4-FFF2-40B4-BE49-F238E27FC236}">
                  <a16:creationId xmlns:a16="http://schemas.microsoft.com/office/drawing/2014/main" id="{5E44EE2A-917D-C749-93F7-132FBC33FEB7}"/>
                </a:ext>
              </a:extLst>
            </p:cNvPr>
            <p:cNvSpPr/>
            <p:nvPr/>
          </p:nvSpPr>
          <p:spPr>
            <a:xfrm>
              <a:off x="6787991" y="5351537"/>
              <a:ext cx="1220242" cy="2232"/>
            </a:xfrm>
            <a:custGeom>
              <a:avLst/>
              <a:gdLst/>
              <a:ahLst/>
              <a:cxnLst/>
              <a:rect l="l" t="t" r="r" b="b"/>
              <a:pathLst>
                <a:path w="1735454" h="3175">
                  <a:moveTo>
                    <a:pt x="1735200" y="0"/>
                  </a:moveTo>
                  <a:lnTo>
                    <a:pt x="0" y="2626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27">
              <a:extLst>
                <a:ext uri="{FF2B5EF4-FFF2-40B4-BE49-F238E27FC236}">
                  <a16:creationId xmlns:a16="http://schemas.microsoft.com/office/drawing/2014/main" id="{9B490D31-E4D2-7846-AC04-05DE3CCDBC36}"/>
                </a:ext>
              </a:extLst>
            </p:cNvPr>
            <p:cNvSpPr/>
            <p:nvPr/>
          </p:nvSpPr>
          <p:spPr>
            <a:xfrm>
              <a:off x="6698471" y="5316335"/>
              <a:ext cx="121783" cy="73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28">
              <a:extLst>
                <a:ext uri="{FF2B5EF4-FFF2-40B4-BE49-F238E27FC236}">
                  <a16:creationId xmlns:a16="http://schemas.microsoft.com/office/drawing/2014/main" id="{DB2CA931-B5E2-6A46-8EEE-93300DBBDDA6}"/>
                </a:ext>
              </a:extLst>
            </p:cNvPr>
            <p:cNvSpPr/>
            <p:nvPr/>
          </p:nvSpPr>
          <p:spPr>
            <a:xfrm>
              <a:off x="6698257" y="5294770"/>
              <a:ext cx="1214884" cy="5804"/>
            </a:xfrm>
            <a:custGeom>
              <a:avLst/>
              <a:gdLst/>
              <a:ahLst/>
              <a:cxnLst/>
              <a:rect l="l" t="t" r="r" b="b"/>
              <a:pathLst>
                <a:path w="1727834" h="8254">
                  <a:moveTo>
                    <a:pt x="0" y="8166"/>
                  </a:moveTo>
                  <a:lnTo>
                    <a:pt x="1727499" y="0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29">
              <a:extLst>
                <a:ext uri="{FF2B5EF4-FFF2-40B4-BE49-F238E27FC236}">
                  <a16:creationId xmlns:a16="http://schemas.microsoft.com/office/drawing/2014/main" id="{EA16F5FD-077F-2040-96C1-1337D13B1310}"/>
                </a:ext>
              </a:extLst>
            </p:cNvPr>
            <p:cNvSpPr/>
            <p:nvPr/>
          </p:nvSpPr>
          <p:spPr>
            <a:xfrm>
              <a:off x="7880547" y="5257926"/>
              <a:ext cx="121890" cy="7398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30">
              <a:extLst>
                <a:ext uri="{FF2B5EF4-FFF2-40B4-BE49-F238E27FC236}">
                  <a16:creationId xmlns:a16="http://schemas.microsoft.com/office/drawing/2014/main" id="{00890828-906B-7E47-8070-2DD921452CE2}"/>
                </a:ext>
              </a:extLst>
            </p:cNvPr>
            <p:cNvSpPr/>
            <p:nvPr/>
          </p:nvSpPr>
          <p:spPr>
            <a:xfrm>
              <a:off x="6190301" y="3893541"/>
              <a:ext cx="1839962" cy="1336328"/>
            </a:xfrm>
            <a:custGeom>
              <a:avLst/>
              <a:gdLst/>
              <a:ahLst/>
              <a:cxnLst/>
              <a:rect l="l" t="t" r="r" b="b"/>
              <a:pathLst>
                <a:path w="2616834" h="1900554">
                  <a:moveTo>
                    <a:pt x="2616719" y="1900199"/>
                  </a:moveTo>
                  <a:lnTo>
                    <a:pt x="0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31">
              <a:extLst>
                <a:ext uri="{FF2B5EF4-FFF2-40B4-BE49-F238E27FC236}">
                  <a16:creationId xmlns:a16="http://schemas.microsoft.com/office/drawing/2014/main" id="{4059628A-0FA3-6146-A118-7DB543CD565E}"/>
                </a:ext>
              </a:extLst>
            </p:cNvPr>
            <p:cNvSpPr/>
            <p:nvPr/>
          </p:nvSpPr>
          <p:spPr>
            <a:xfrm>
              <a:off x="6117853" y="3840910"/>
              <a:ext cx="119845" cy="1008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9" name="object 32">
              <a:extLst>
                <a:ext uri="{FF2B5EF4-FFF2-40B4-BE49-F238E27FC236}">
                  <a16:creationId xmlns:a16="http://schemas.microsoft.com/office/drawing/2014/main" id="{1B8FC3C9-A981-1049-ACB7-00D3A96A3729}"/>
                </a:ext>
              </a:extLst>
            </p:cNvPr>
            <p:cNvSpPr/>
            <p:nvPr/>
          </p:nvSpPr>
          <p:spPr>
            <a:xfrm>
              <a:off x="6147062" y="3787626"/>
              <a:ext cx="1839516" cy="1340346"/>
            </a:xfrm>
            <a:custGeom>
              <a:avLst/>
              <a:gdLst/>
              <a:ahLst/>
              <a:cxnLst/>
              <a:rect l="l" t="t" r="r" b="b"/>
              <a:pathLst>
                <a:path w="2616200" h="1906270">
                  <a:moveTo>
                    <a:pt x="0" y="0"/>
                  </a:moveTo>
                  <a:lnTo>
                    <a:pt x="2616177" y="1905853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33">
              <a:extLst>
                <a:ext uri="{FF2B5EF4-FFF2-40B4-BE49-F238E27FC236}">
                  <a16:creationId xmlns:a16="http://schemas.microsoft.com/office/drawing/2014/main" id="{2F6E46EB-014D-D149-B8C6-FCAD6A760F23}"/>
                </a:ext>
              </a:extLst>
            </p:cNvPr>
            <p:cNvSpPr/>
            <p:nvPr/>
          </p:nvSpPr>
          <p:spPr>
            <a:xfrm>
              <a:off x="7939135" y="5079457"/>
              <a:ext cx="119782" cy="1009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1" name="object 34">
              <a:extLst>
                <a:ext uri="{FF2B5EF4-FFF2-40B4-BE49-F238E27FC236}">
                  <a16:creationId xmlns:a16="http://schemas.microsoft.com/office/drawing/2014/main" id="{BE0444B8-94AD-7A47-8312-FD215AA6BE6D}"/>
                </a:ext>
              </a:extLst>
            </p:cNvPr>
            <p:cNvSpPr/>
            <p:nvPr/>
          </p:nvSpPr>
          <p:spPr>
            <a:xfrm>
              <a:off x="6034795" y="3984084"/>
              <a:ext cx="379065" cy="1161306"/>
            </a:xfrm>
            <a:custGeom>
              <a:avLst/>
              <a:gdLst/>
              <a:ahLst/>
              <a:cxnLst/>
              <a:rect l="l" t="t" r="r" b="b"/>
              <a:pathLst>
                <a:path w="539114" h="1651634">
                  <a:moveTo>
                    <a:pt x="538688" y="1651374"/>
                  </a:moveTo>
                  <a:lnTo>
                    <a:pt x="0" y="0"/>
                  </a:lnTo>
                </a:path>
              </a:pathLst>
            </a:custGeom>
            <a:ln w="2852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35">
              <a:extLst>
                <a:ext uri="{FF2B5EF4-FFF2-40B4-BE49-F238E27FC236}">
                  <a16:creationId xmlns:a16="http://schemas.microsoft.com/office/drawing/2014/main" id="{277716BE-5AF8-934E-81D8-CF64278CC3FB}"/>
                </a:ext>
              </a:extLst>
            </p:cNvPr>
            <p:cNvSpPr/>
            <p:nvPr/>
          </p:nvSpPr>
          <p:spPr>
            <a:xfrm>
              <a:off x="6007018" y="3898882"/>
              <a:ext cx="72508" cy="12706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3" name="object 36">
              <a:extLst>
                <a:ext uri="{FF2B5EF4-FFF2-40B4-BE49-F238E27FC236}">
                  <a16:creationId xmlns:a16="http://schemas.microsoft.com/office/drawing/2014/main" id="{604E349F-3732-3644-937E-87B7615B18FD}"/>
                </a:ext>
              </a:extLst>
            </p:cNvPr>
            <p:cNvSpPr/>
            <p:nvPr/>
          </p:nvSpPr>
          <p:spPr>
            <a:xfrm>
              <a:off x="6057292" y="3882308"/>
              <a:ext cx="380851" cy="1155055"/>
            </a:xfrm>
            <a:custGeom>
              <a:avLst/>
              <a:gdLst/>
              <a:ahLst/>
              <a:cxnLst/>
              <a:rect l="l" t="t" r="r" b="b"/>
              <a:pathLst>
                <a:path w="541654" h="1642745">
                  <a:moveTo>
                    <a:pt x="0" y="0"/>
                  </a:moveTo>
                  <a:lnTo>
                    <a:pt x="541598" y="164235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37">
              <a:extLst>
                <a:ext uri="{FF2B5EF4-FFF2-40B4-BE49-F238E27FC236}">
                  <a16:creationId xmlns:a16="http://schemas.microsoft.com/office/drawing/2014/main" id="{21366850-3BAE-8447-B5EC-1E49BA39066E}"/>
                </a:ext>
              </a:extLst>
            </p:cNvPr>
            <p:cNvSpPr/>
            <p:nvPr/>
          </p:nvSpPr>
          <p:spPr>
            <a:xfrm>
              <a:off x="6393316" y="4995144"/>
              <a:ext cx="72857" cy="1270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5" name="object 38">
              <a:extLst>
                <a:ext uri="{FF2B5EF4-FFF2-40B4-BE49-F238E27FC236}">
                  <a16:creationId xmlns:a16="http://schemas.microsoft.com/office/drawing/2014/main" id="{29AE13D1-E618-8748-AC71-12C9A4166D83}"/>
                </a:ext>
              </a:extLst>
            </p:cNvPr>
            <p:cNvSpPr/>
            <p:nvPr/>
          </p:nvSpPr>
          <p:spPr>
            <a:xfrm>
              <a:off x="6536218" y="2963881"/>
              <a:ext cx="700980" cy="2165003"/>
            </a:xfrm>
            <a:custGeom>
              <a:avLst/>
              <a:gdLst/>
              <a:ahLst/>
              <a:cxnLst/>
              <a:rect l="l" t="t" r="r" b="b"/>
              <a:pathLst>
                <a:path w="996950" h="3079115">
                  <a:moveTo>
                    <a:pt x="0" y="3078708"/>
                  </a:moveTo>
                  <a:lnTo>
                    <a:pt x="996489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39">
              <a:extLst>
                <a:ext uri="{FF2B5EF4-FFF2-40B4-BE49-F238E27FC236}">
                  <a16:creationId xmlns:a16="http://schemas.microsoft.com/office/drawing/2014/main" id="{FA3577F4-4A96-D74A-9AC8-3BF0BD0BE75C}"/>
                </a:ext>
              </a:extLst>
            </p:cNvPr>
            <p:cNvSpPr/>
            <p:nvPr/>
          </p:nvSpPr>
          <p:spPr>
            <a:xfrm>
              <a:off x="7192202" y="2878629"/>
              <a:ext cx="72276" cy="1271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7" name="object 40">
              <a:extLst>
                <a:ext uri="{FF2B5EF4-FFF2-40B4-BE49-F238E27FC236}">
                  <a16:creationId xmlns:a16="http://schemas.microsoft.com/office/drawing/2014/main" id="{4D49A039-7926-2242-9AAA-FB33D2822D35}"/>
                </a:ext>
              </a:extLst>
            </p:cNvPr>
            <p:cNvSpPr/>
            <p:nvPr/>
          </p:nvSpPr>
          <p:spPr>
            <a:xfrm>
              <a:off x="6619562" y="2889978"/>
              <a:ext cx="704999" cy="2165896"/>
            </a:xfrm>
            <a:custGeom>
              <a:avLst/>
              <a:gdLst/>
              <a:ahLst/>
              <a:cxnLst/>
              <a:rect l="l" t="t" r="r" b="b"/>
              <a:pathLst>
                <a:path w="1002664" h="3080384">
                  <a:moveTo>
                    <a:pt x="1002051" y="0"/>
                  </a:moveTo>
                  <a:lnTo>
                    <a:pt x="0" y="3079936"/>
                  </a:lnTo>
                </a:path>
              </a:pathLst>
            </a:custGeom>
            <a:ln w="2852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41">
              <a:extLst>
                <a:ext uri="{FF2B5EF4-FFF2-40B4-BE49-F238E27FC236}">
                  <a16:creationId xmlns:a16="http://schemas.microsoft.com/office/drawing/2014/main" id="{CBE3B5C1-5C43-A346-B6D1-F7D7CD3D78B2}"/>
                </a:ext>
              </a:extLst>
            </p:cNvPr>
            <p:cNvSpPr/>
            <p:nvPr/>
          </p:nvSpPr>
          <p:spPr>
            <a:xfrm>
              <a:off x="6591841" y="5013637"/>
              <a:ext cx="72437" cy="1271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9" name="object 42">
              <a:extLst>
                <a:ext uri="{FF2B5EF4-FFF2-40B4-BE49-F238E27FC236}">
                  <a16:creationId xmlns:a16="http://schemas.microsoft.com/office/drawing/2014/main" id="{EE4E9B24-EB7C-9B4D-9B8F-4470F3DD7B01}"/>
                </a:ext>
              </a:extLst>
            </p:cNvPr>
            <p:cNvSpPr/>
            <p:nvPr/>
          </p:nvSpPr>
          <p:spPr>
            <a:xfrm>
              <a:off x="5787481" y="3508199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6"/>
                  </a:lnTo>
                  <a:lnTo>
                    <a:pt x="16910" y="365007"/>
                  </a:lnTo>
                  <a:lnTo>
                    <a:pt x="36901" y="407159"/>
                  </a:lnTo>
                  <a:lnTo>
                    <a:pt x="63566" y="444926"/>
                  </a:lnTo>
                  <a:lnTo>
                    <a:pt x="96139" y="477542"/>
                  </a:lnTo>
                  <a:lnTo>
                    <a:pt x="133857" y="504243"/>
                  </a:lnTo>
                  <a:lnTo>
                    <a:pt x="175957" y="524263"/>
                  </a:lnTo>
                  <a:lnTo>
                    <a:pt x="221673" y="536836"/>
                  </a:lnTo>
                  <a:lnTo>
                    <a:pt x="270243" y="541197"/>
                  </a:lnTo>
                  <a:lnTo>
                    <a:pt x="318828" y="536836"/>
                  </a:lnTo>
                  <a:lnTo>
                    <a:pt x="364556" y="524263"/>
                  </a:lnTo>
                  <a:lnTo>
                    <a:pt x="406664" y="504243"/>
                  </a:lnTo>
                  <a:lnTo>
                    <a:pt x="444388" y="477542"/>
                  </a:lnTo>
                  <a:lnTo>
                    <a:pt x="476966" y="444926"/>
                  </a:lnTo>
                  <a:lnTo>
                    <a:pt x="503633" y="407159"/>
                  </a:lnTo>
                  <a:lnTo>
                    <a:pt x="523626" y="365007"/>
                  </a:lnTo>
                  <a:lnTo>
                    <a:pt x="536182" y="319236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43">
              <a:extLst>
                <a:ext uri="{FF2B5EF4-FFF2-40B4-BE49-F238E27FC236}">
                  <a16:creationId xmlns:a16="http://schemas.microsoft.com/office/drawing/2014/main" id="{6ACB0E0A-613F-184C-847B-043A16FE725D}"/>
                </a:ext>
              </a:extLst>
            </p:cNvPr>
            <p:cNvSpPr/>
            <p:nvPr/>
          </p:nvSpPr>
          <p:spPr>
            <a:xfrm>
              <a:off x="5787478" y="3508198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5"/>
                  </a:lnTo>
                  <a:lnTo>
                    <a:pt x="270242" y="541196"/>
                  </a:lnTo>
                  <a:lnTo>
                    <a:pt x="221673" y="536835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1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1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1" name="object 44">
              <a:extLst>
                <a:ext uri="{FF2B5EF4-FFF2-40B4-BE49-F238E27FC236}">
                  <a16:creationId xmlns:a16="http://schemas.microsoft.com/office/drawing/2014/main" id="{746A241B-A891-0B44-AF75-44766DFB119F}"/>
                </a:ext>
              </a:extLst>
            </p:cNvPr>
            <p:cNvSpPr/>
            <p:nvPr/>
          </p:nvSpPr>
          <p:spPr>
            <a:xfrm>
              <a:off x="8545174" y="3508199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6"/>
                  </a:lnTo>
                  <a:lnTo>
                    <a:pt x="16910" y="365007"/>
                  </a:lnTo>
                  <a:lnTo>
                    <a:pt x="36901" y="407159"/>
                  </a:lnTo>
                  <a:lnTo>
                    <a:pt x="63566" y="444926"/>
                  </a:lnTo>
                  <a:lnTo>
                    <a:pt x="96139" y="477542"/>
                  </a:lnTo>
                  <a:lnTo>
                    <a:pt x="133858" y="504243"/>
                  </a:lnTo>
                  <a:lnTo>
                    <a:pt x="175957" y="524263"/>
                  </a:lnTo>
                  <a:lnTo>
                    <a:pt x="221673" y="536836"/>
                  </a:lnTo>
                  <a:lnTo>
                    <a:pt x="270243" y="541197"/>
                  </a:lnTo>
                  <a:lnTo>
                    <a:pt x="318828" y="536836"/>
                  </a:lnTo>
                  <a:lnTo>
                    <a:pt x="364556" y="524263"/>
                  </a:lnTo>
                  <a:lnTo>
                    <a:pt x="406664" y="504243"/>
                  </a:lnTo>
                  <a:lnTo>
                    <a:pt x="444388" y="477542"/>
                  </a:lnTo>
                  <a:lnTo>
                    <a:pt x="476966" y="444926"/>
                  </a:lnTo>
                  <a:lnTo>
                    <a:pt x="503633" y="407159"/>
                  </a:lnTo>
                  <a:lnTo>
                    <a:pt x="523626" y="365007"/>
                  </a:lnTo>
                  <a:lnTo>
                    <a:pt x="536182" y="319236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45">
              <a:extLst>
                <a:ext uri="{FF2B5EF4-FFF2-40B4-BE49-F238E27FC236}">
                  <a16:creationId xmlns:a16="http://schemas.microsoft.com/office/drawing/2014/main" id="{94CDCD51-0211-974F-B87C-5CCDFE6FBE3A}"/>
                </a:ext>
              </a:extLst>
            </p:cNvPr>
            <p:cNvSpPr/>
            <p:nvPr/>
          </p:nvSpPr>
          <p:spPr>
            <a:xfrm>
              <a:off x="8545171" y="3508198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2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8" y="504244"/>
                  </a:lnTo>
                  <a:lnTo>
                    <a:pt x="364559" y="524263"/>
                  </a:lnTo>
                  <a:lnTo>
                    <a:pt x="318829" y="536835"/>
                  </a:lnTo>
                  <a:lnTo>
                    <a:pt x="270243" y="541196"/>
                  </a:lnTo>
                  <a:lnTo>
                    <a:pt x="221673" y="536835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1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3" y="0"/>
                  </a:lnTo>
                  <a:lnTo>
                    <a:pt x="318829" y="4360"/>
                  </a:lnTo>
                  <a:lnTo>
                    <a:pt x="364559" y="16933"/>
                  </a:lnTo>
                  <a:lnTo>
                    <a:pt x="406668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1"/>
                  </a:lnTo>
                  <a:lnTo>
                    <a:pt x="523632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46">
              <a:extLst>
                <a:ext uri="{FF2B5EF4-FFF2-40B4-BE49-F238E27FC236}">
                  <a16:creationId xmlns:a16="http://schemas.microsoft.com/office/drawing/2014/main" id="{9A9F9941-BE6A-1243-9B86-8B398E872D61}"/>
                </a:ext>
              </a:extLst>
            </p:cNvPr>
            <p:cNvSpPr/>
            <p:nvPr/>
          </p:nvSpPr>
          <p:spPr>
            <a:xfrm>
              <a:off x="7160706" y="2512807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8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8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28" y="536837"/>
                  </a:lnTo>
                  <a:lnTo>
                    <a:pt x="364556" y="524264"/>
                  </a:lnTo>
                  <a:lnTo>
                    <a:pt x="406664" y="504246"/>
                  </a:lnTo>
                  <a:lnTo>
                    <a:pt x="444388" y="477546"/>
                  </a:lnTo>
                  <a:lnTo>
                    <a:pt x="476966" y="444931"/>
                  </a:lnTo>
                  <a:lnTo>
                    <a:pt x="503633" y="407164"/>
                  </a:lnTo>
                  <a:lnTo>
                    <a:pt x="523626" y="365012"/>
                  </a:lnTo>
                  <a:lnTo>
                    <a:pt x="536182" y="319239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47">
              <a:extLst>
                <a:ext uri="{FF2B5EF4-FFF2-40B4-BE49-F238E27FC236}">
                  <a16:creationId xmlns:a16="http://schemas.microsoft.com/office/drawing/2014/main" id="{46A66C00-DF23-4348-8550-835C15DE21B8}"/>
                </a:ext>
              </a:extLst>
            </p:cNvPr>
            <p:cNvSpPr/>
            <p:nvPr/>
          </p:nvSpPr>
          <p:spPr>
            <a:xfrm>
              <a:off x="7160703" y="2512806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2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2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48">
              <a:extLst>
                <a:ext uri="{FF2B5EF4-FFF2-40B4-BE49-F238E27FC236}">
                  <a16:creationId xmlns:a16="http://schemas.microsoft.com/office/drawing/2014/main" id="{F1875AB3-F0CE-5347-AF87-C7DC6C81DBF7}"/>
                </a:ext>
              </a:extLst>
            </p:cNvPr>
            <p:cNvSpPr/>
            <p:nvPr/>
          </p:nvSpPr>
          <p:spPr>
            <a:xfrm>
              <a:off x="8010402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8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31" y="536837"/>
                  </a:lnTo>
                  <a:lnTo>
                    <a:pt x="364562" y="524264"/>
                  </a:lnTo>
                  <a:lnTo>
                    <a:pt x="406673" y="504246"/>
                  </a:lnTo>
                  <a:lnTo>
                    <a:pt x="444399" y="477546"/>
                  </a:lnTo>
                  <a:lnTo>
                    <a:pt x="476978" y="444931"/>
                  </a:lnTo>
                  <a:lnTo>
                    <a:pt x="503645" y="407164"/>
                  </a:lnTo>
                  <a:lnTo>
                    <a:pt x="523639" y="365012"/>
                  </a:lnTo>
                  <a:lnTo>
                    <a:pt x="536195" y="319239"/>
                  </a:lnTo>
                  <a:lnTo>
                    <a:pt x="540550" y="270611"/>
                  </a:lnTo>
                  <a:lnTo>
                    <a:pt x="536195" y="221975"/>
                  </a:lnTo>
                  <a:lnTo>
                    <a:pt x="523639" y="176197"/>
                  </a:lnTo>
                  <a:lnTo>
                    <a:pt x="503645" y="134040"/>
                  </a:lnTo>
                  <a:lnTo>
                    <a:pt x="476978" y="96270"/>
                  </a:lnTo>
                  <a:lnTo>
                    <a:pt x="444399" y="63653"/>
                  </a:lnTo>
                  <a:lnTo>
                    <a:pt x="406673" y="36952"/>
                  </a:lnTo>
                  <a:lnTo>
                    <a:pt x="364562" y="16933"/>
                  </a:lnTo>
                  <a:lnTo>
                    <a:pt x="318831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49">
              <a:extLst>
                <a:ext uri="{FF2B5EF4-FFF2-40B4-BE49-F238E27FC236}">
                  <a16:creationId xmlns:a16="http://schemas.microsoft.com/office/drawing/2014/main" id="{4CE3AF94-33AE-9740-BBB1-4894C0193800}"/>
                </a:ext>
              </a:extLst>
            </p:cNvPr>
            <p:cNvSpPr/>
            <p:nvPr/>
          </p:nvSpPr>
          <p:spPr>
            <a:xfrm>
              <a:off x="8010408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8" y="504244"/>
                  </a:lnTo>
                  <a:lnTo>
                    <a:pt x="364559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3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9" y="16933"/>
                  </a:lnTo>
                  <a:lnTo>
                    <a:pt x="406668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50">
              <a:extLst>
                <a:ext uri="{FF2B5EF4-FFF2-40B4-BE49-F238E27FC236}">
                  <a16:creationId xmlns:a16="http://schemas.microsoft.com/office/drawing/2014/main" id="{194D0E12-DAC6-CA42-8F21-6C71E0104127}"/>
                </a:ext>
              </a:extLst>
            </p:cNvPr>
            <p:cNvSpPr/>
            <p:nvPr/>
          </p:nvSpPr>
          <p:spPr>
            <a:xfrm>
              <a:off x="6315743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7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28" y="536837"/>
                  </a:lnTo>
                  <a:lnTo>
                    <a:pt x="364556" y="524264"/>
                  </a:lnTo>
                  <a:lnTo>
                    <a:pt x="406664" y="504246"/>
                  </a:lnTo>
                  <a:lnTo>
                    <a:pt x="444388" y="477546"/>
                  </a:lnTo>
                  <a:lnTo>
                    <a:pt x="476966" y="444931"/>
                  </a:lnTo>
                  <a:lnTo>
                    <a:pt x="503633" y="407164"/>
                  </a:lnTo>
                  <a:lnTo>
                    <a:pt x="523626" y="365012"/>
                  </a:lnTo>
                  <a:lnTo>
                    <a:pt x="536182" y="319239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51">
              <a:extLst>
                <a:ext uri="{FF2B5EF4-FFF2-40B4-BE49-F238E27FC236}">
                  <a16:creationId xmlns:a16="http://schemas.microsoft.com/office/drawing/2014/main" id="{D4FC6475-3F2C-EA4A-8111-45E8D17FC42A}"/>
                </a:ext>
              </a:extLst>
            </p:cNvPr>
            <p:cNvSpPr/>
            <p:nvPr/>
          </p:nvSpPr>
          <p:spPr>
            <a:xfrm>
              <a:off x="6315740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2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2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52">
              <a:extLst>
                <a:ext uri="{FF2B5EF4-FFF2-40B4-BE49-F238E27FC236}">
                  <a16:creationId xmlns:a16="http://schemas.microsoft.com/office/drawing/2014/main" id="{BD4F73C3-9709-BF45-BE79-9533737C6B58}"/>
                </a:ext>
              </a:extLst>
            </p:cNvPr>
            <p:cNvSpPr txBox="1"/>
            <p:nvPr/>
          </p:nvSpPr>
          <p:spPr>
            <a:xfrm rot="19440000">
              <a:off x="6206615" y="3209958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.2998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0" name="object 53">
              <a:extLst>
                <a:ext uri="{FF2B5EF4-FFF2-40B4-BE49-F238E27FC236}">
                  <a16:creationId xmlns:a16="http://schemas.microsoft.com/office/drawing/2014/main" id="{6DA4A9B8-8867-764F-B474-DF39274814A4}"/>
                </a:ext>
              </a:extLst>
            </p:cNvPr>
            <p:cNvSpPr txBox="1"/>
            <p:nvPr/>
          </p:nvSpPr>
          <p:spPr>
            <a:xfrm rot="19440000">
              <a:off x="6792864" y="3011300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-.3001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1" name="object 54">
              <a:extLst>
                <a:ext uri="{FF2B5EF4-FFF2-40B4-BE49-F238E27FC236}">
                  <a16:creationId xmlns:a16="http://schemas.microsoft.com/office/drawing/2014/main" id="{5F5B5D74-86A3-D14E-A2A4-2F3B57B8F6EF}"/>
                </a:ext>
              </a:extLst>
            </p:cNvPr>
            <p:cNvSpPr txBox="1"/>
            <p:nvPr/>
          </p:nvSpPr>
          <p:spPr>
            <a:xfrm rot="2160000">
              <a:off x="7706390" y="2917897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.1188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2" name="object 55">
              <a:extLst>
                <a:ext uri="{FF2B5EF4-FFF2-40B4-BE49-F238E27FC236}">
                  <a16:creationId xmlns:a16="http://schemas.microsoft.com/office/drawing/2014/main" id="{8F3A0AD7-AEC4-EB4E-B9DD-D7C3752DDB27}"/>
                </a:ext>
              </a:extLst>
            </p:cNvPr>
            <p:cNvSpPr txBox="1"/>
            <p:nvPr/>
          </p:nvSpPr>
          <p:spPr>
            <a:xfrm rot="2160000">
              <a:off x="8009633" y="3430667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-.1187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3" name="object 56">
              <a:extLst>
                <a:ext uri="{FF2B5EF4-FFF2-40B4-BE49-F238E27FC236}">
                  <a16:creationId xmlns:a16="http://schemas.microsoft.com/office/drawing/2014/main" id="{09B8471C-D412-CD42-BB7D-F4F904FA66EB}"/>
                </a:ext>
              </a:extLst>
            </p:cNvPr>
            <p:cNvSpPr txBox="1"/>
            <p:nvPr/>
          </p:nvSpPr>
          <p:spPr>
            <a:xfrm rot="17280000">
              <a:off x="8069751" y="4712532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.4780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4" name="object 57">
              <a:extLst>
                <a:ext uri="{FF2B5EF4-FFF2-40B4-BE49-F238E27FC236}">
                  <a16:creationId xmlns:a16="http://schemas.microsoft.com/office/drawing/2014/main" id="{95F1C3B7-776A-8445-B747-B7320E641A86}"/>
                </a:ext>
              </a:extLst>
            </p:cNvPr>
            <p:cNvSpPr txBox="1"/>
            <p:nvPr/>
          </p:nvSpPr>
          <p:spPr>
            <a:xfrm rot="17280000">
              <a:off x="8433602" y="4192641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-.4787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5" name="object 58">
              <a:extLst>
                <a:ext uri="{FF2B5EF4-FFF2-40B4-BE49-F238E27FC236}">
                  <a16:creationId xmlns:a16="http://schemas.microsoft.com/office/drawing/2014/main" id="{F1C408BA-8C2E-DE4A-9B03-607B2506AEF8}"/>
                </a:ext>
              </a:extLst>
            </p:cNvPr>
            <p:cNvSpPr txBox="1"/>
            <p:nvPr/>
          </p:nvSpPr>
          <p:spPr>
            <a:xfrm>
              <a:off x="6814297" y="5138455"/>
              <a:ext cx="45273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-.0478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6" name="object 59">
              <a:extLst>
                <a:ext uri="{FF2B5EF4-FFF2-40B4-BE49-F238E27FC236}">
                  <a16:creationId xmlns:a16="http://schemas.microsoft.com/office/drawing/2014/main" id="{2BF1C162-91E1-164D-8597-96FD1B1A0D69}"/>
                </a:ext>
              </a:extLst>
            </p:cNvPr>
            <p:cNvSpPr txBox="1"/>
            <p:nvPr/>
          </p:nvSpPr>
          <p:spPr>
            <a:xfrm>
              <a:off x="7423385" y="5332646"/>
              <a:ext cx="38040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.0481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7" name="object 60">
              <a:extLst>
                <a:ext uri="{FF2B5EF4-FFF2-40B4-BE49-F238E27FC236}">
                  <a16:creationId xmlns:a16="http://schemas.microsoft.com/office/drawing/2014/main" id="{58616E51-C11E-C742-B2D8-6E28BC856BAA}"/>
                </a:ext>
              </a:extLst>
            </p:cNvPr>
            <p:cNvSpPr txBox="1"/>
            <p:nvPr/>
          </p:nvSpPr>
          <p:spPr>
            <a:xfrm rot="4320000">
              <a:off x="6029851" y="4171189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-.0109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8" name="object 61">
              <a:extLst>
                <a:ext uri="{FF2B5EF4-FFF2-40B4-BE49-F238E27FC236}">
                  <a16:creationId xmlns:a16="http://schemas.microsoft.com/office/drawing/2014/main" id="{0827B796-D0FA-1442-982C-BFB5215BCCB3}"/>
                </a:ext>
              </a:extLst>
            </p:cNvPr>
            <p:cNvSpPr txBox="1"/>
            <p:nvPr/>
          </p:nvSpPr>
          <p:spPr>
            <a:xfrm rot="4320000">
              <a:off x="6027417" y="4742057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.0050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9" name="object 62">
              <a:extLst>
                <a:ext uri="{FF2B5EF4-FFF2-40B4-BE49-F238E27FC236}">
                  <a16:creationId xmlns:a16="http://schemas.microsoft.com/office/drawing/2014/main" id="{237A5C5B-6034-A247-8F82-1874BDAEAD3C}"/>
                </a:ext>
              </a:extLst>
            </p:cNvPr>
            <p:cNvSpPr txBox="1"/>
            <p:nvPr/>
          </p:nvSpPr>
          <p:spPr>
            <a:xfrm rot="19440000">
              <a:off x="6711242" y="4826189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.4308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0" name="object 63">
              <a:extLst>
                <a:ext uri="{FF2B5EF4-FFF2-40B4-BE49-F238E27FC236}">
                  <a16:creationId xmlns:a16="http://schemas.microsoft.com/office/drawing/2014/main" id="{69E437C4-06FB-924A-A717-77107A2D9AF4}"/>
                </a:ext>
              </a:extLst>
            </p:cNvPr>
            <p:cNvSpPr txBox="1"/>
            <p:nvPr/>
          </p:nvSpPr>
          <p:spPr>
            <a:xfrm rot="19440000">
              <a:off x="8106340" y="4035319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-.4305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1" name="object 64">
              <a:extLst>
                <a:ext uri="{FF2B5EF4-FFF2-40B4-BE49-F238E27FC236}">
                  <a16:creationId xmlns:a16="http://schemas.microsoft.com/office/drawing/2014/main" id="{FD452D9E-1707-D241-9A8B-3FCD93F8FCA7}"/>
                </a:ext>
              </a:extLst>
            </p:cNvPr>
            <p:cNvSpPr txBox="1"/>
            <p:nvPr/>
          </p:nvSpPr>
          <p:spPr>
            <a:xfrm rot="17280000">
              <a:off x="6391547" y="4676924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.3120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2" name="object 65">
              <a:extLst>
                <a:ext uri="{FF2B5EF4-FFF2-40B4-BE49-F238E27FC236}">
                  <a16:creationId xmlns:a16="http://schemas.microsoft.com/office/drawing/2014/main" id="{D4ACFBF1-FE85-214C-BE41-2AABCAF3D85B}"/>
                </a:ext>
              </a:extLst>
            </p:cNvPr>
            <p:cNvSpPr txBox="1"/>
            <p:nvPr/>
          </p:nvSpPr>
          <p:spPr>
            <a:xfrm rot="17280000">
              <a:off x="7033452" y="3277990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-.3119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3" name="object 66">
              <a:extLst>
                <a:ext uri="{FF2B5EF4-FFF2-40B4-BE49-F238E27FC236}">
                  <a16:creationId xmlns:a16="http://schemas.microsoft.com/office/drawing/2014/main" id="{EE0FDA26-22C5-B944-8C94-0EA9081B6985}"/>
                </a:ext>
              </a:extLst>
            </p:cNvPr>
            <p:cNvSpPr txBox="1"/>
            <p:nvPr/>
          </p:nvSpPr>
          <p:spPr>
            <a:xfrm>
              <a:off x="5841395" y="3497028"/>
              <a:ext cx="2624434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  <a:tabLst>
                  <a:tab pos="533530" algn="l"/>
                  <a:tab pos="2614966" algn="l"/>
                </a:tabLst>
              </a:pPr>
              <a:r>
                <a:rPr sz="1635" spc="11" baseline="-41218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USD</a:t>
              </a:r>
              <a:r>
                <a:rPr sz="1090" u="heavy" spc="7" dirty="0">
                  <a:solidFill>
                    <a:srgbClr val="BCBEC0"/>
                  </a:solidFill>
                  <a:uFill>
                    <a:solidFill>
                      <a:srgbClr val="BCBEC0"/>
                    </a:solidFill>
                  </a:uFill>
                  <a:latin typeface="DejaVu Sans Mono"/>
                  <a:cs typeface="DejaVu Sans Mono"/>
                </a:rPr>
                <a:t> 	</a:t>
              </a:r>
              <a:r>
                <a:rPr sz="949" u="heavy" spc="-4" dirty="0">
                  <a:solidFill>
                    <a:srgbClr val="BCBEC0"/>
                  </a:solidFill>
                  <a:uFill>
                    <a:solidFill>
                      <a:srgbClr val="BCBEC0"/>
                    </a:solidFill>
                  </a:uFill>
                  <a:latin typeface="DejaVu Sans Mono"/>
                  <a:cs typeface="DejaVu Sans Mono"/>
                </a:rPr>
                <a:t>.4201	</a:t>
              </a:r>
              <a:endParaRPr sz="949" dirty="0">
                <a:latin typeface="DejaVu Sans Mono"/>
                <a:cs typeface="DejaVu Sans Mono"/>
              </a:endParaRPr>
            </a:p>
          </p:txBody>
        </p:sp>
        <p:sp>
          <p:nvSpPr>
            <p:cNvPr id="234" name="object 67">
              <a:extLst>
                <a:ext uri="{FF2B5EF4-FFF2-40B4-BE49-F238E27FC236}">
                  <a16:creationId xmlns:a16="http://schemas.microsoft.com/office/drawing/2014/main" id="{024691DD-A05A-0049-87FB-28E4068F3B97}"/>
                </a:ext>
              </a:extLst>
            </p:cNvPr>
            <p:cNvSpPr txBox="1"/>
            <p:nvPr/>
          </p:nvSpPr>
          <p:spPr>
            <a:xfrm>
              <a:off x="7968260" y="3735147"/>
              <a:ext cx="45273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-.4914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5" name="object 68">
              <a:extLst>
                <a:ext uri="{FF2B5EF4-FFF2-40B4-BE49-F238E27FC236}">
                  <a16:creationId xmlns:a16="http://schemas.microsoft.com/office/drawing/2014/main" id="{64275DBA-E2D7-5B4A-9983-AB7EDF092845}"/>
                </a:ext>
              </a:extLst>
            </p:cNvPr>
            <p:cNvSpPr txBox="1"/>
            <p:nvPr/>
          </p:nvSpPr>
          <p:spPr>
            <a:xfrm rot="2160000">
              <a:off x="6288633" y="3903734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-.0592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6" name="object 69">
              <a:extLst>
                <a:ext uri="{FF2B5EF4-FFF2-40B4-BE49-F238E27FC236}">
                  <a16:creationId xmlns:a16="http://schemas.microsoft.com/office/drawing/2014/main" id="{049E36B8-AB6B-3242-AC54-18D0136244AC}"/>
                </a:ext>
              </a:extLst>
            </p:cNvPr>
            <p:cNvSpPr txBox="1"/>
            <p:nvPr/>
          </p:nvSpPr>
          <p:spPr>
            <a:xfrm rot="2160000">
              <a:off x="7495519" y="5011596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.0587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7" name="object 70">
              <a:extLst>
                <a:ext uri="{FF2B5EF4-FFF2-40B4-BE49-F238E27FC236}">
                  <a16:creationId xmlns:a16="http://schemas.microsoft.com/office/drawing/2014/main" id="{5E6CDCDF-5E47-B241-BF92-5B129660C7C4}"/>
                </a:ext>
              </a:extLst>
            </p:cNvPr>
            <p:cNvSpPr txBox="1"/>
            <p:nvPr/>
          </p:nvSpPr>
          <p:spPr>
            <a:xfrm rot="4320000">
              <a:off x="7410348" y="3217367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-.3598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8" name="object 71">
              <a:extLst>
                <a:ext uri="{FF2B5EF4-FFF2-40B4-BE49-F238E27FC236}">
                  <a16:creationId xmlns:a16="http://schemas.microsoft.com/office/drawing/2014/main" id="{5833A60E-4CD1-4C4D-8C87-9384ABC13326}"/>
                </a:ext>
              </a:extLst>
            </p:cNvPr>
            <p:cNvSpPr txBox="1"/>
            <p:nvPr/>
          </p:nvSpPr>
          <p:spPr>
            <a:xfrm rot="4320000">
              <a:off x="7715026" y="4755620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.3595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9" name="object 72">
              <a:extLst>
                <a:ext uri="{FF2B5EF4-FFF2-40B4-BE49-F238E27FC236}">
                  <a16:creationId xmlns:a16="http://schemas.microsoft.com/office/drawing/2014/main" id="{8BA11ABC-76DA-4749-9963-471EFAB049F4}"/>
                </a:ext>
              </a:extLst>
            </p:cNvPr>
            <p:cNvSpPr txBox="1"/>
            <p:nvPr/>
          </p:nvSpPr>
          <p:spPr>
            <a:xfrm>
              <a:off x="7214640" y="2607916"/>
              <a:ext cx="351017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EUR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0" name="object 73">
              <a:extLst>
                <a:ext uri="{FF2B5EF4-FFF2-40B4-BE49-F238E27FC236}">
                  <a16:creationId xmlns:a16="http://schemas.microsoft.com/office/drawing/2014/main" id="{B6B7E61D-B089-104F-BE9D-9AD19A7E608B}"/>
                </a:ext>
              </a:extLst>
            </p:cNvPr>
            <p:cNvSpPr txBox="1"/>
            <p:nvPr/>
          </p:nvSpPr>
          <p:spPr>
            <a:xfrm>
              <a:off x="8602297" y="3599022"/>
              <a:ext cx="331070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GBP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1" name="object 74">
              <a:extLst>
                <a:ext uri="{FF2B5EF4-FFF2-40B4-BE49-F238E27FC236}">
                  <a16:creationId xmlns:a16="http://schemas.microsoft.com/office/drawing/2014/main" id="{2D8725EF-1B15-5646-BF12-61EFA3361414}"/>
                </a:ext>
              </a:extLst>
            </p:cNvPr>
            <p:cNvSpPr txBox="1"/>
            <p:nvPr/>
          </p:nvSpPr>
          <p:spPr>
            <a:xfrm>
              <a:off x="8064922" y="5225530"/>
              <a:ext cx="349441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CHF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2" name="object 75">
              <a:extLst>
                <a:ext uri="{FF2B5EF4-FFF2-40B4-BE49-F238E27FC236}">
                  <a16:creationId xmlns:a16="http://schemas.microsoft.com/office/drawing/2014/main" id="{384F2782-D058-AD49-945D-79FA80EEE737}"/>
                </a:ext>
              </a:extLst>
            </p:cNvPr>
            <p:cNvSpPr txBox="1"/>
            <p:nvPr/>
          </p:nvSpPr>
          <p:spPr>
            <a:xfrm>
              <a:off x="6335226" y="5251424"/>
              <a:ext cx="336754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CAD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3" name="object 76">
              <a:extLst>
                <a:ext uri="{FF2B5EF4-FFF2-40B4-BE49-F238E27FC236}">
                  <a16:creationId xmlns:a16="http://schemas.microsoft.com/office/drawing/2014/main" id="{789F8BB8-AAC7-F845-AACF-9F869B64480A}"/>
                </a:ext>
              </a:extLst>
            </p:cNvPr>
            <p:cNvSpPr/>
            <p:nvPr/>
          </p:nvSpPr>
          <p:spPr>
            <a:xfrm>
              <a:off x="6436857" y="4150323"/>
              <a:ext cx="126605" cy="7776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77">
              <a:extLst>
                <a:ext uri="{FF2B5EF4-FFF2-40B4-BE49-F238E27FC236}">
                  <a16:creationId xmlns:a16="http://schemas.microsoft.com/office/drawing/2014/main" id="{C283DA2D-6B15-7444-8A85-745F9E769BDF}"/>
                </a:ext>
              </a:extLst>
            </p:cNvPr>
            <p:cNvSpPr/>
            <p:nvPr/>
          </p:nvSpPr>
          <p:spPr>
            <a:xfrm>
              <a:off x="6520451" y="4030335"/>
              <a:ext cx="431304" cy="165646"/>
            </a:xfrm>
            <a:custGeom>
              <a:avLst/>
              <a:gdLst/>
              <a:ahLst/>
              <a:cxnLst/>
              <a:rect l="l" t="t" r="r" b="b"/>
              <a:pathLst>
                <a:path w="613410" h="235585">
                  <a:moveTo>
                    <a:pt x="613215" y="0"/>
                  </a:moveTo>
                  <a:lnTo>
                    <a:pt x="0" y="235576"/>
                  </a:lnTo>
                </a:path>
              </a:pathLst>
            </a:custGeom>
            <a:ln w="1427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5" name="object 78">
              <a:extLst>
                <a:ext uri="{FF2B5EF4-FFF2-40B4-BE49-F238E27FC236}">
                  <a16:creationId xmlns:a16="http://schemas.microsoft.com/office/drawing/2014/main" id="{627A0A19-477B-7E46-8C1D-0E80FF9DF638}"/>
                </a:ext>
              </a:extLst>
            </p:cNvPr>
            <p:cNvSpPr/>
            <p:nvPr/>
          </p:nvSpPr>
          <p:spPr>
            <a:xfrm>
              <a:off x="6478666" y="4173156"/>
              <a:ext cx="63401" cy="39291"/>
            </a:xfrm>
            <a:custGeom>
              <a:avLst/>
              <a:gdLst/>
              <a:ahLst/>
              <a:cxnLst/>
              <a:rect l="l" t="t" r="r" b="b"/>
              <a:pathLst>
                <a:path w="90170" h="55879">
                  <a:moveTo>
                    <a:pt x="70561" y="0"/>
                  </a:moveTo>
                  <a:lnTo>
                    <a:pt x="37426" y="30581"/>
                  </a:lnTo>
                  <a:lnTo>
                    <a:pt x="0" y="55308"/>
                  </a:lnTo>
                  <a:lnTo>
                    <a:pt x="44323" y="48590"/>
                  </a:lnTo>
                  <a:lnTo>
                    <a:pt x="89797" y="48590"/>
                  </a:lnTo>
                  <a:lnTo>
                    <a:pt x="90017" y="48285"/>
                  </a:lnTo>
                  <a:lnTo>
                    <a:pt x="66230" y="29832"/>
                  </a:lnTo>
                  <a:lnTo>
                    <a:pt x="71564" y="114"/>
                  </a:lnTo>
                  <a:lnTo>
                    <a:pt x="70561" y="0"/>
                  </a:lnTo>
                  <a:close/>
                </a:path>
                <a:path w="90170" h="55879">
                  <a:moveTo>
                    <a:pt x="89797" y="48590"/>
                  </a:moveTo>
                  <a:lnTo>
                    <a:pt x="44323" y="48590"/>
                  </a:lnTo>
                  <a:lnTo>
                    <a:pt x="89420" y="49110"/>
                  </a:lnTo>
                  <a:lnTo>
                    <a:pt x="89797" y="4859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79">
              <a:extLst>
                <a:ext uri="{FF2B5EF4-FFF2-40B4-BE49-F238E27FC236}">
                  <a16:creationId xmlns:a16="http://schemas.microsoft.com/office/drawing/2014/main" id="{99B6EC82-AEBD-E64C-A0FB-C8569476CD68}"/>
                </a:ext>
              </a:extLst>
            </p:cNvPr>
            <p:cNvSpPr/>
            <p:nvPr/>
          </p:nvSpPr>
          <p:spPr>
            <a:xfrm>
              <a:off x="6965763" y="4570385"/>
              <a:ext cx="99065" cy="1208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7" name="object 80">
              <a:extLst>
                <a:ext uri="{FF2B5EF4-FFF2-40B4-BE49-F238E27FC236}">
                  <a16:creationId xmlns:a16="http://schemas.microsoft.com/office/drawing/2014/main" id="{D640D1CC-7C2C-154E-A69B-FF212A744755}"/>
                </a:ext>
              </a:extLst>
            </p:cNvPr>
            <p:cNvSpPr/>
            <p:nvPr/>
          </p:nvSpPr>
          <p:spPr>
            <a:xfrm>
              <a:off x="7016793" y="4371655"/>
              <a:ext cx="170557" cy="246013"/>
            </a:xfrm>
            <a:custGeom>
              <a:avLst/>
              <a:gdLst/>
              <a:ahLst/>
              <a:cxnLst/>
              <a:rect l="l" t="t" r="r" b="b"/>
              <a:pathLst>
                <a:path w="242570" h="349884">
                  <a:moveTo>
                    <a:pt x="242434" y="0"/>
                  </a:moveTo>
                  <a:lnTo>
                    <a:pt x="0" y="349794"/>
                  </a:lnTo>
                </a:path>
              </a:pathLst>
            </a:custGeom>
            <a:ln w="1426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81">
              <a:extLst>
                <a:ext uri="{FF2B5EF4-FFF2-40B4-BE49-F238E27FC236}">
                  <a16:creationId xmlns:a16="http://schemas.microsoft.com/office/drawing/2014/main" id="{E9C132DB-B1DE-F549-B74F-7630A3CFB7E2}"/>
                </a:ext>
              </a:extLst>
            </p:cNvPr>
            <p:cNvSpPr/>
            <p:nvPr/>
          </p:nvSpPr>
          <p:spPr>
            <a:xfrm>
              <a:off x="6991275" y="4593995"/>
              <a:ext cx="49532" cy="6043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9" name="object 82">
              <a:extLst>
                <a:ext uri="{FF2B5EF4-FFF2-40B4-BE49-F238E27FC236}">
                  <a16:creationId xmlns:a16="http://schemas.microsoft.com/office/drawing/2014/main" id="{CE3D4234-6AA5-0848-8172-14FD4102C5D4}"/>
                </a:ext>
              </a:extLst>
            </p:cNvPr>
            <p:cNvSpPr/>
            <p:nvPr/>
          </p:nvSpPr>
          <p:spPr>
            <a:xfrm>
              <a:off x="6687005" y="4555321"/>
              <a:ext cx="124497" cy="892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83">
              <a:extLst>
                <a:ext uri="{FF2B5EF4-FFF2-40B4-BE49-F238E27FC236}">
                  <a16:creationId xmlns:a16="http://schemas.microsoft.com/office/drawing/2014/main" id="{7F386F0A-2B1F-2243-AF64-8AB60B46E2BC}"/>
                </a:ext>
              </a:extLst>
            </p:cNvPr>
            <p:cNvSpPr/>
            <p:nvPr/>
          </p:nvSpPr>
          <p:spPr>
            <a:xfrm>
              <a:off x="6766119" y="4381692"/>
              <a:ext cx="416123" cy="221010"/>
            </a:xfrm>
            <a:custGeom>
              <a:avLst/>
              <a:gdLst/>
              <a:ahLst/>
              <a:cxnLst/>
              <a:rect l="l" t="t" r="r" b="b"/>
              <a:pathLst>
                <a:path w="591820" h="314325">
                  <a:moveTo>
                    <a:pt x="591824" y="0"/>
                  </a:moveTo>
                  <a:lnTo>
                    <a:pt x="0" y="314101"/>
                  </a:lnTo>
                </a:path>
              </a:pathLst>
            </a:custGeom>
            <a:ln w="1427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1" name="object 84">
              <a:extLst>
                <a:ext uri="{FF2B5EF4-FFF2-40B4-BE49-F238E27FC236}">
                  <a16:creationId xmlns:a16="http://schemas.microsoft.com/office/drawing/2014/main" id="{8E25E547-9D8A-8F42-B702-3241D32161F9}"/>
                </a:ext>
              </a:extLst>
            </p:cNvPr>
            <p:cNvSpPr/>
            <p:nvPr/>
          </p:nvSpPr>
          <p:spPr>
            <a:xfrm>
              <a:off x="6726581" y="4578931"/>
              <a:ext cx="62508" cy="44648"/>
            </a:xfrm>
            <a:custGeom>
              <a:avLst/>
              <a:gdLst/>
              <a:ahLst/>
              <a:cxnLst/>
              <a:rect l="l" t="t" r="r" b="b"/>
              <a:pathLst>
                <a:path w="88900" h="63500">
                  <a:moveTo>
                    <a:pt x="64376" y="0"/>
                  </a:moveTo>
                  <a:lnTo>
                    <a:pt x="63373" y="0"/>
                  </a:lnTo>
                  <a:lnTo>
                    <a:pt x="34175" y="34378"/>
                  </a:lnTo>
                  <a:lnTo>
                    <a:pt x="0" y="63423"/>
                  </a:lnTo>
                  <a:lnTo>
                    <a:pt x="43180" y="51434"/>
                  </a:lnTo>
                  <a:lnTo>
                    <a:pt x="87998" y="46494"/>
                  </a:lnTo>
                  <a:lnTo>
                    <a:pt x="88480" y="45580"/>
                  </a:lnTo>
                  <a:lnTo>
                    <a:pt x="62661" y="30187"/>
                  </a:lnTo>
                  <a:lnTo>
                    <a:pt x="64376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85">
              <a:extLst>
                <a:ext uri="{FF2B5EF4-FFF2-40B4-BE49-F238E27FC236}">
                  <a16:creationId xmlns:a16="http://schemas.microsoft.com/office/drawing/2014/main" id="{3CF46E5B-3E65-1F4A-A69B-9305F62FE504}"/>
                </a:ext>
              </a:extLst>
            </p:cNvPr>
            <p:cNvSpPr/>
            <p:nvPr/>
          </p:nvSpPr>
          <p:spPr>
            <a:xfrm>
              <a:off x="7726162" y="4817326"/>
              <a:ext cx="93637" cy="12315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3" name="object 86">
              <a:extLst>
                <a:ext uri="{FF2B5EF4-FFF2-40B4-BE49-F238E27FC236}">
                  <a16:creationId xmlns:a16="http://schemas.microsoft.com/office/drawing/2014/main" id="{634D362C-2C01-2641-9D19-336977B46C56}"/>
                </a:ext>
              </a:extLst>
            </p:cNvPr>
            <p:cNvSpPr/>
            <p:nvPr/>
          </p:nvSpPr>
          <p:spPr>
            <a:xfrm>
              <a:off x="7483059" y="4376674"/>
              <a:ext cx="291108" cy="487114"/>
            </a:xfrm>
            <a:custGeom>
              <a:avLst/>
              <a:gdLst/>
              <a:ahLst/>
              <a:cxnLst/>
              <a:rect l="l" t="t" r="r" b="b"/>
              <a:pathLst>
                <a:path w="414020" h="692784">
                  <a:moveTo>
                    <a:pt x="0" y="0"/>
                  </a:moveTo>
                  <a:lnTo>
                    <a:pt x="413564" y="692450"/>
                  </a:lnTo>
                </a:path>
              </a:pathLst>
            </a:custGeom>
            <a:ln w="1426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87">
              <a:extLst>
                <a:ext uri="{FF2B5EF4-FFF2-40B4-BE49-F238E27FC236}">
                  <a16:creationId xmlns:a16="http://schemas.microsoft.com/office/drawing/2014/main" id="{A28D23F8-B6E3-5D45-AD20-3DD59A318CDF}"/>
                </a:ext>
              </a:extLst>
            </p:cNvPr>
            <p:cNvSpPr/>
            <p:nvPr/>
          </p:nvSpPr>
          <p:spPr>
            <a:xfrm>
              <a:off x="7749986" y="4840427"/>
              <a:ext cx="46827" cy="6159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5" name="object 88">
              <a:extLst>
                <a:ext uri="{FF2B5EF4-FFF2-40B4-BE49-F238E27FC236}">
                  <a16:creationId xmlns:a16="http://schemas.microsoft.com/office/drawing/2014/main" id="{AA8BB100-786A-2142-BBCF-9B4898564B13}"/>
                </a:ext>
              </a:extLst>
            </p:cNvPr>
            <p:cNvSpPr/>
            <p:nvPr/>
          </p:nvSpPr>
          <p:spPr>
            <a:xfrm>
              <a:off x="7835595" y="4770213"/>
              <a:ext cx="108290" cy="1148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89">
              <a:extLst>
                <a:ext uri="{FF2B5EF4-FFF2-40B4-BE49-F238E27FC236}">
                  <a16:creationId xmlns:a16="http://schemas.microsoft.com/office/drawing/2014/main" id="{FBAD5D16-5573-E146-8F2F-980630C97670}"/>
                </a:ext>
              </a:extLst>
            </p:cNvPr>
            <p:cNvSpPr/>
            <p:nvPr/>
          </p:nvSpPr>
          <p:spPr>
            <a:xfrm>
              <a:off x="7493087" y="4381692"/>
              <a:ext cx="391120" cy="437108"/>
            </a:xfrm>
            <a:custGeom>
              <a:avLst/>
              <a:gdLst/>
              <a:ahLst/>
              <a:cxnLst/>
              <a:rect l="l" t="t" r="r" b="b"/>
              <a:pathLst>
                <a:path w="556259" h="621665">
                  <a:moveTo>
                    <a:pt x="0" y="0"/>
                  </a:moveTo>
                  <a:lnTo>
                    <a:pt x="556172" y="621064"/>
                  </a:lnTo>
                </a:path>
              </a:pathLst>
            </a:custGeom>
            <a:ln w="1426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7" name="object 90">
              <a:extLst>
                <a:ext uri="{FF2B5EF4-FFF2-40B4-BE49-F238E27FC236}">
                  <a16:creationId xmlns:a16="http://schemas.microsoft.com/office/drawing/2014/main" id="{BF429B2E-AE22-A04E-AEAB-9EEFD2716943}"/>
                </a:ext>
              </a:extLst>
            </p:cNvPr>
            <p:cNvSpPr/>
            <p:nvPr/>
          </p:nvSpPr>
          <p:spPr>
            <a:xfrm>
              <a:off x="7859883" y="4794296"/>
              <a:ext cx="54141" cy="574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91">
              <a:extLst>
                <a:ext uri="{FF2B5EF4-FFF2-40B4-BE49-F238E27FC236}">
                  <a16:creationId xmlns:a16="http://schemas.microsoft.com/office/drawing/2014/main" id="{9C2BCF96-5B38-194E-895B-DB3521947D76}"/>
                </a:ext>
              </a:extLst>
            </p:cNvPr>
            <p:cNvSpPr/>
            <p:nvPr/>
          </p:nvSpPr>
          <p:spPr>
            <a:xfrm>
              <a:off x="8176566" y="4554213"/>
              <a:ext cx="111156" cy="11233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92">
              <a:extLst>
                <a:ext uri="{FF2B5EF4-FFF2-40B4-BE49-F238E27FC236}">
                  <a16:creationId xmlns:a16="http://schemas.microsoft.com/office/drawing/2014/main" id="{2AD783AF-84FF-0B40-8335-CA4EAFDE22C3}"/>
                </a:ext>
              </a:extLst>
            </p:cNvPr>
            <p:cNvSpPr/>
            <p:nvPr/>
          </p:nvSpPr>
          <p:spPr>
            <a:xfrm>
              <a:off x="7723706" y="4090575"/>
              <a:ext cx="501402" cy="512118"/>
            </a:xfrm>
            <a:custGeom>
              <a:avLst/>
              <a:gdLst/>
              <a:ahLst/>
              <a:cxnLst/>
              <a:rect l="l" t="t" r="r" b="b"/>
              <a:pathLst>
                <a:path w="713104" h="728345">
                  <a:moveTo>
                    <a:pt x="0" y="0"/>
                  </a:moveTo>
                  <a:lnTo>
                    <a:pt x="713041" y="728144"/>
                  </a:lnTo>
                </a:path>
              </a:pathLst>
            </a:custGeom>
            <a:ln w="1426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93">
              <a:extLst>
                <a:ext uri="{FF2B5EF4-FFF2-40B4-BE49-F238E27FC236}">
                  <a16:creationId xmlns:a16="http://schemas.microsoft.com/office/drawing/2014/main" id="{55973AF9-05E9-094C-954C-02D1E4A72B76}"/>
                </a:ext>
              </a:extLst>
            </p:cNvPr>
            <p:cNvSpPr/>
            <p:nvPr/>
          </p:nvSpPr>
          <p:spPr>
            <a:xfrm>
              <a:off x="8200828" y="4578376"/>
              <a:ext cx="55569" cy="561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1" name="object 94">
              <a:extLst>
                <a:ext uri="{FF2B5EF4-FFF2-40B4-BE49-F238E27FC236}">
                  <a16:creationId xmlns:a16="http://schemas.microsoft.com/office/drawing/2014/main" id="{71162D90-648E-E942-BD0E-179B020DBD00}"/>
                </a:ext>
              </a:extLst>
            </p:cNvPr>
            <p:cNvSpPr txBox="1"/>
            <p:nvPr/>
          </p:nvSpPr>
          <p:spPr>
            <a:xfrm>
              <a:off x="6964924" y="3808590"/>
              <a:ext cx="823317" cy="541164"/>
            </a:xfrm>
            <a:prstGeom prst="rect">
              <a:avLst/>
            </a:prstGeom>
          </p:spPr>
          <p:txBody>
            <a:bodyPr vert="horz" wrap="square" lIns="0" tIns="40630" rIns="0" bIns="0" rtlCol="0">
              <a:spAutoFit/>
            </a:bodyPr>
            <a:lstStyle/>
            <a:p>
              <a:pPr marL="8929" marR="3572" algn="ctr">
                <a:lnSpc>
                  <a:spcPts val="1266"/>
                </a:lnSpc>
                <a:spcBef>
                  <a:spcPts val="320"/>
                </a:spcBef>
              </a:pPr>
              <a:r>
                <a:rPr sz="126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replace </a:t>
              </a:r>
              <a:r>
                <a:rPr sz="1266" i="1" spc="-5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each  </a:t>
              </a:r>
              <a:r>
                <a:rPr sz="1266" i="1" spc="-2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weight </a:t>
              </a:r>
              <a:r>
                <a:rPr sz="1266" i="1" spc="-1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  </a:t>
              </a:r>
              <a:r>
                <a:rPr sz="126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with</a:t>
              </a:r>
              <a:r>
                <a:rPr sz="126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66" i="1" spc="-21" dirty="0">
                  <a:solidFill>
                    <a:srgbClr val="BF311A"/>
                  </a:solidFill>
                  <a:latin typeface="Arial"/>
                  <a:cs typeface="Arial"/>
                </a:rPr>
                <a:t>-</a:t>
              </a:r>
              <a:r>
                <a:rPr sz="1266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ln(</a:t>
              </a:r>
              <a:r>
                <a:rPr sz="126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</a:t>
              </a:r>
              <a:r>
                <a:rPr sz="1266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)</a:t>
              </a:r>
              <a:endParaRPr sz="1266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FF9F220-9032-154B-8BD6-6C813B64B18E}"/>
              </a:ext>
            </a:extLst>
          </p:cNvPr>
          <p:cNvGrpSpPr/>
          <p:nvPr/>
        </p:nvGrpSpPr>
        <p:grpSpPr>
          <a:xfrm>
            <a:off x="580423" y="2392079"/>
            <a:ext cx="3178110" cy="3092281"/>
            <a:chOff x="580423" y="2392079"/>
            <a:chExt cx="3178110" cy="3092281"/>
          </a:xfrm>
        </p:grpSpPr>
        <p:sp>
          <p:nvSpPr>
            <p:cNvPr id="89" name="object 5">
              <a:extLst>
                <a:ext uri="{FF2B5EF4-FFF2-40B4-BE49-F238E27FC236}">
                  <a16:creationId xmlns:a16="http://schemas.microsoft.com/office/drawing/2014/main" id="{5B1D4652-D352-E34F-96D7-5CD2BFEFCAAB}"/>
                </a:ext>
              </a:extLst>
            </p:cNvPr>
            <p:cNvSpPr/>
            <p:nvPr/>
          </p:nvSpPr>
          <p:spPr>
            <a:xfrm>
              <a:off x="949886" y="2829354"/>
              <a:ext cx="984498" cy="717500"/>
            </a:xfrm>
            <a:custGeom>
              <a:avLst/>
              <a:gdLst/>
              <a:ahLst/>
              <a:cxnLst/>
              <a:rect l="l" t="t" r="r" b="b"/>
              <a:pathLst>
                <a:path w="1400175" h="1020445">
                  <a:moveTo>
                    <a:pt x="0" y="1019964"/>
                  </a:moveTo>
                  <a:lnTo>
                    <a:pt x="1399554" y="0"/>
                  </a:lnTo>
                </a:path>
              </a:pathLst>
            </a:custGeom>
            <a:ln w="2846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6">
              <a:extLst>
                <a:ext uri="{FF2B5EF4-FFF2-40B4-BE49-F238E27FC236}">
                  <a16:creationId xmlns:a16="http://schemas.microsoft.com/office/drawing/2014/main" id="{08F9E344-597E-854D-80BE-44AB1DA7CB3B}"/>
                </a:ext>
              </a:extLst>
            </p:cNvPr>
            <p:cNvSpPr/>
            <p:nvPr/>
          </p:nvSpPr>
          <p:spPr>
            <a:xfrm>
              <a:off x="1886753" y="2776733"/>
              <a:ext cx="119417" cy="1008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7">
              <a:extLst>
                <a:ext uri="{FF2B5EF4-FFF2-40B4-BE49-F238E27FC236}">
                  <a16:creationId xmlns:a16="http://schemas.microsoft.com/office/drawing/2014/main" id="{3391868A-352C-4A49-BE06-05A1C4788DEE}"/>
                </a:ext>
              </a:extLst>
            </p:cNvPr>
            <p:cNvSpPr/>
            <p:nvPr/>
          </p:nvSpPr>
          <p:spPr>
            <a:xfrm>
              <a:off x="1059973" y="2819345"/>
              <a:ext cx="977801" cy="717500"/>
            </a:xfrm>
            <a:custGeom>
              <a:avLst/>
              <a:gdLst/>
              <a:ahLst/>
              <a:cxnLst/>
              <a:rect l="l" t="t" r="r" b="b"/>
              <a:pathLst>
                <a:path w="1390650" h="1020445">
                  <a:moveTo>
                    <a:pt x="1390075" y="0"/>
                  </a:moveTo>
                  <a:lnTo>
                    <a:pt x="0" y="1019964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8">
              <a:extLst>
                <a:ext uri="{FF2B5EF4-FFF2-40B4-BE49-F238E27FC236}">
                  <a16:creationId xmlns:a16="http://schemas.microsoft.com/office/drawing/2014/main" id="{E92A6E95-D51F-F846-8298-FF71A92D267E}"/>
                </a:ext>
              </a:extLst>
            </p:cNvPr>
            <p:cNvSpPr/>
            <p:nvPr/>
          </p:nvSpPr>
          <p:spPr>
            <a:xfrm>
              <a:off x="987945" y="3488287"/>
              <a:ext cx="119265" cy="10106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">
              <a:extLst>
                <a:ext uri="{FF2B5EF4-FFF2-40B4-BE49-F238E27FC236}">
                  <a16:creationId xmlns:a16="http://schemas.microsoft.com/office/drawing/2014/main" id="{8EB1DBBA-9FE4-DA4C-8046-A75D275C4868}"/>
                </a:ext>
              </a:extLst>
            </p:cNvPr>
            <p:cNvSpPr/>
            <p:nvPr/>
          </p:nvSpPr>
          <p:spPr>
            <a:xfrm>
              <a:off x="1003482" y="3656025"/>
              <a:ext cx="2268587" cy="2232"/>
            </a:xfrm>
            <a:custGeom>
              <a:avLst/>
              <a:gdLst/>
              <a:ahLst/>
              <a:cxnLst/>
              <a:rect l="l" t="t" r="r" b="b"/>
              <a:pathLst>
                <a:path w="3226434" h="3175">
                  <a:moveTo>
                    <a:pt x="0" y="2561"/>
                  </a:moveTo>
                  <a:lnTo>
                    <a:pt x="3226269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10">
              <a:extLst>
                <a:ext uri="{FF2B5EF4-FFF2-40B4-BE49-F238E27FC236}">
                  <a16:creationId xmlns:a16="http://schemas.microsoft.com/office/drawing/2014/main" id="{59B9A73D-6455-AC47-92D0-CF6B6300296F}"/>
                </a:ext>
              </a:extLst>
            </p:cNvPr>
            <p:cNvSpPr/>
            <p:nvPr/>
          </p:nvSpPr>
          <p:spPr>
            <a:xfrm>
              <a:off x="3239797" y="3619178"/>
              <a:ext cx="121506" cy="737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11">
              <a:extLst>
                <a:ext uri="{FF2B5EF4-FFF2-40B4-BE49-F238E27FC236}">
                  <a16:creationId xmlns:a16="http://schemas.microsoft.com/office/drawing/2014/main" id="{40175B32-BBF5-6045-AA42-2B92D2FF03B9}"/>
                </a:ext>
              </a:extLst>
            </p:cNvPr>
            <p:cNvSpPr/>
            <p:nvPr/>
          </p:nvSpPr>
          <p:spPr>
            <a:xfrm>
              <a:off x="1098428" y="3714429"/>
              <a:ext cx="2270820" cy="1786"/>
            </a:xfrm>
            <a:custGeom>
              <a:avLst/>
              <a:gdLst/>
              <a:ahLst/>
              <a:cxnLst/>
              <a:rect l="l" t="t" r="r" b="b"/>
              <a:pathLst>
                <a:path w="3229609" h="2539">
                  <a:moveTo>
                    <a:pt x="3229144" y="2390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12">
              <a:extLst>
                <a:ext uri="{FF2B5EF4-FFF2-40B4-BE49-F238E27FC236}">
                  <a16:creationId xmlns:a16="http://schemas.microsoft.com/office/drawing/2014/main" id="{D0BC2E02-73F9-D64F-9FD1-FA5A8713B33E}"/>
                </a:ext>
              </a:extLst>
            </p:cNvPr>
            <p:cNvSpPr/>
            <p:nvPr/>
          </p:nvSpPr>
          <p:spPr>
            <a:xfrm>
              <a:off x="1009063" y="3677587"/>
              <a:ext cx="121515" cy="7375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13">
              <a:extLst>
                <a:ext uri="{FF2B5EF4-FFF2-40B4-BE49-F238E27FC236}">
                  <a16:creationId xmlns:a16="http://schemas.microsoft.com/office/drawing/2014/main" id="{9C70D62C-18E7-A141-BB27-A4242AA48203}"/>
                </a:ext>
              </a:extLst>
            </p:cNvPr>
            <p:cNvSpPr/>
            <p:nvPr/>
          </p:nvSpPr>
          <p:spPr>
            <a:xfrm>
              <a:off x="2344445" y="2774028"/>
              <a:ext cx="986284" cy="714375"/>
            </a:xfrm>
            <a:custGeom>
              <a:avLst/>
              <a:gdLst/>
              <a:ahLst/>
              <a:cxnLst/>
              <a:rect l="l" t="t" r="r" b="b"/>
              <a:pathLst>
                <a:path w="1402715" h="1016000">
                  <a:moveTo>
                    <a:pt x="0" y="0"/>
                  </a:moveTo>
                  <a:lnTo>
                    <a:pt x="1402572" y="101578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14">
              <a:extLst>
                <a:ext uri="{FF2B5EF4-FFF2-40B4-BE49-F238E27FC236}">
                  <a16:creationId xmlns:a16="http://schemas.microsoft.com/office/drawing/2014/main" id="{C58442FF-DBCF-F04C-8090-E44D1B406C29}"/>
                </a:ext>
              </a:extLst>
            </p:cNvPr>
            <p:cNvSpPr/>
            <p:nvPr/>
          </p:nvSpPr>
          <p:spPr>
            <a:xfrm>
              <a:off x="3283338" y="3440182"/>
              <a:ext cx="119649" cy="10045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15">
              <a:extLst>
                <a:ext uri="{FF2B5EF4-FFF2-40B4-BE49-F238E27FC236}">
                  <a16:creationId xmlns:a16="http://schemas.microsoft.com/office/drawing/2014/main" id="{9848210F-CDE1-1546-8B92-3E4B59B5C720}"/>
                </a:ext>
              </a:extLst>
            </p:cNvPr>
            <p:cNvSpPr/>
            <p:nvPr/>
          </p:nvSpPr>
          <p:spPr>
            <a:xfrm>
              <a:off x="2387994" y="2875610"/>
              <a:ext cx="997446" cy="714375"/>
            </a:xfrm>
            <a:custGeom>
              <a:avLst/>
              <a:gdLst/>
              <a:ahLst/>
              <a:cxnLst/>
              <a:rect l="l" t="t" r="r" b="b"/>
              <a:pathLst>
                <a:path w="1418590" h="1016000">
                  <a:moveTo>
                    <a:pt x="1418057" y="1015836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16">
              <a:extLst>
                <a:ext uri="{FF2B5EF4-FFF2-40B4-BE49-F238E27FC236}">
                  <a16:creationId xmlns:a16="http://schemas.microsoft.com/office/drawing/2014/main" id="{A2606FFF-79F0-4E40-9E90-E760914A6CEF}"/>
                </a:ext>
              </a:extLst>
            </p:cNvPr>
            <p:cNvSpPr/>
            <p:nvPr/>
          </p:nvSpPr>
          <p:spPr>
            <a:xfrm>
              <a:off x="2315351" y="2823596"/>
              <a:ext cx="119872" cy="1000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7">
              <a:extLst>
                <a:ext uri="{FF2B5EF4-FFF2-40B4-BE49-F238E27FC236}">
                  <a16:creationId xmlns:a16="http://schemas.microsoft.com/office/drawing/2014/main" id="{B44359C2-CBCD-7746-807A-CC5DB5FD67D2}"/>
                </a:ext>
              </a:extLst>
            </p:cNvPr>
            <p:cNvSpPr/>
            <p:nvPr/>
          </p:nvSpPr>
          <p:spPr>
            <a:xfrm>
              <a:off x="2255130" y="2859378"/>
              <a:ext cx="702766" cy="2156966"/>
            </a:xfrm>
            <a:custGeom>
              <a:avLst/>
              <a:gdLst/>
              <a:ahLst/>
              <a:cxnLst/>
              <a:rect l="l" t="t" r="r" b="b"/>
              <a:pathLst>
                <a:path w="999490" h="3067684">
                  <a:moveTo>
                    <a:pt x="0" y="0"/>
                  </a:moveTo>
                  <a:lnTo>
                    <a:pt x="999380" y="3067407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8">
              <a:extLst>
                <a:ext uri="{FF2B5EF4-FFF2-40B4-BE49-F238E27FC236}">
                  <a16:creationId xmlns:a16="http://schemas.microsoft.com/office/drawing/2014/main" id="{3E1C7975-6229-DF4E-B0F4-D93DBE913ECD}"/>
                </a:ext>
              </a:extLst>
            </p:cNvPr>
            <p:cNvSpPr/>
            <p:nvPr/>
          </p:nvSpPr>
          <p:spPr>
            <a:xfrm>
              <a:off x="2913212" y="4974410"/>
              <a:ext cx="72295" cy="12666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9">
              <a:extLst>
                <a:ext uri="{FF2B5EF4-FFF2-40B4-BE49-F238E27FC236}">
                  <a16:creationId xmlns:a16="http://schemas.microsoft.com/office/drawing/2014/main" id="{D1B10469-3880-854B-8F97-5FFBFBDA6892}"/>
                </a:ext>
              </a:extLst>
            </p:cNvPr>
            <p:cNvSpPr/>
            <p:nvPr/>
          </p:nvSpPr>
          <p:spPr>
            <a:xfrm>
              <a:off x="2230632" y="2967167"/>
              <a:ext cx="700088" cy="2160091"/>
            </a:xfrm>
            <a:custGeom>
              <a:avLst/>
              <a:gdLst/>
              <a:ahLst/>
              <a:cxnLst/>
              <a:rect l="l" t="t" r="r" b="b"/>
              <a:pathLst>
                <a:path w="995679" h="3072129">
                  <a:moveTo>
                    <a:pt x="995595" y="3071648"/>
                  </a:moveTo>
                  <a:lnTo>
                    <a:pt x="0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20">
              <a:extLst>
                <a:ext uri="{FF2B5EF4-FFF2-40B4-BE49-F238E27FC236}">
                  <a16:creationId xmlns:a16="http://schemas.microsoft.com/office/drawing/2014/main" id="{75918F52-90DE-C243-8DFF-659D892CEDAA}"/>
                </a:ext>
              </a:extLst>
            </p:cNvPr>
            <p:cNvSpPr/>
            <p:nvPr/>
          </p:nvSpPr>
          <p:spPr>
            <a:xfrm>
              <a:off x="2203105" y="2882193"/>
              <a:ext cx="72134" cy="12666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21">
              <a:extLst>
                <a:ext uri="{FF2B5EF4-FFF2-40B4-BE49-F238E27FC236}">
                  <a16:creationId xmlns:a16="http://schemas.microsoft.com/office/drawing/2014/main" id="{F7C71D01-A1E4-484F-95D4-C5160DEBEBC5}"/>
                </a:ext>
              </a:extLst>
            </p:cNvPr>
            <p:cNvSpPr/>
            <p:nvPr/>
          </p:nvSpPr>
          <p:spPr>
            <a:xfrm>
              <a:off x="3137691" y="3869540"/>
              <a:ext cx="374600" cy="1158627"/>
            </a:xfrm>
            <a:custGeom>
              <a:avLst/>
              <a:gdLst/>
              <a:ahLst/>
              <a:cxnLst/>
              <a:rect l="l" t="t" r="r" b="b"/>
              <a:pathLst>
                <a:path w="532765" h="1647825">
                  <a:moveTo>
                    <a:pt x="532682" y="0"/>
                  </a:moveTo>
                  <a:lnTo>
                    <a:pt x="0" y="1647774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22">
              <a:extLst>
                <a:ext uri="{FF2B5EF4-FFF2-40B4-BE49-F238E27FC236}">
                  <a16:creationId xmlns:a16="http://schemas.microsoft.com/office/drawing/2014/main" id="{D6A6338B-D808-8343-BB6C-3500B759454F}"/>
                </a:ext>
              </a:extLst>
            </p:cNvPr>
            <p:cNvSpPr/>
            <p:nvPr/>
          </p:nvSpPr>
          <p:spPr>
            <a:xfrm>
              <a:off x="3110219" y="4986384"/>
              <a:ext cx="72053" cy="1267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23">
              <a:extLst>
                <a:ext uri="{FF2B5EF4-FFF2-40B4-BE49-F238E27FC236}">
                  <a16:creationId xmlns:a16="http://schemas.microsoft.com/office/drawing/2014/main" id="{6507CD3D-E3EC-5A4E-9932-0C89897A2BAE}"/>
                </a:ext>
              </a:extLst>
            </p:cNvPr>
            <p:cNvSpPr/>
            <p:nvPr/>
          </p:nvSpPr>
          <p:spPr>
            <a:xfrm>
              <a:off x="3059899" y="3942348"/>
              <a:ext cx="369243" cy="1155055"/>
            </a:xfrm>
            <a:custGeom>
              <a:avLst/>
              <a:gdLst/>
              <a:ahLst/>
              <a:cxnLst/>
              <a:rect l="l" t="t" r="r" b="b"/>
              <a:pathLst>
                <a:path w="525145" h="1642745">
                  <a:moveTo>
                    <a:pt x="0" y="1642167"/>
                  </a:moveTo>
                  <a:lnTo>
                    <a:pt x="525025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24">
              <a:extLst>
                <a:ext uri="{FF2B5EF4-FFF2-40B4-BE49-F238E27FC236}">
                  <a16:creationId xmlns:a16="http://schemas.microsoft.com/office/drawing/2014/main" id="{0183B737-B831-6444-85A3-77A1C114136C}"/>
                </a:ext>
              </a:extLst>
            </p:cNvPr>
            <p:cNvSpPr/>
            <p:nvPr/>
          </p:nvSpPr>
          <p:spPr>
            <a:xfrm>
              <a:off x="3384548" y="3857253"/>
              <a:ext cx="71732" cy="12674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25">
              <a:extLst>
                <a:ext uri="{FF2B5EF4-FFF2-40B4-BE49-F238E27FC236}">
                  <a16:creationId xmlns:a16="http://schemas.microsoft.com/office/drawing/2014/main" id="{AE307E7A-488C-2047-8D87-CB3FDD6F7E2B}"/>
                </a:ext>
              </a:extLst>
            </p:cNvPr>
            <p:cNvSpPr/>
            <p:nvPr/>
          </p:nvSpPr>
          <p:spPr>
            <a:xfrm>
              <a:off x="1569279" y="3806701"/>
              <a:ext cx="1842641" cy="1339453"/>
            </a:xfrm>
            <a:custGeom>
              <a:avLst/>
              <a:gdLst/>
              <a:ahLst/>
              <a:cxnLst/>
              <a:rect l="l" t="t" r="r" b="b"/>
              <a:pathLst>
                <a:path w="2620645" h="1905000">
                  <a:moveTo>
                    <a:pt x="2620400" y="0"/>
                  </a:moveTo>
                  <a:lnTo>
                    <a:pt x="0" y="1904381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26">
              <a:extLst>
                <a:ext uri="{FF2B5EF4-FFF2-40B4-BE49-F238E27FC236}">
                  <a16:creationId xmlns:a16="http://schemas.microsoft.com/office/drawing/2014/main" id="{5A333681-891B-154B-85B1-40E6788F55BA}"/>
                </a:ext>
              </a:extLst>
            </p:cNvPr>
            <p:cNvSpPr/>
            <p:nvPr/>
          </p:nvSpPr>
          <p:spPr>
            <a:xfrm>
              <a:off x="1497008" y="5097514"/>
              <a:ext cx="119452" cy="10073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27">
              <a:extLst>
                <a:ext uri="{FF2B5EF4-FFF2-40B4-BE49-F238E27FC236}">
                  <a16:creationId xmlns:a16="http://schemas.microsoft.com/office/drawing/2014/main" id="{14A79DC4-F2FA-BC4B-B353-AC292748B701}"/>
                </a:ext>
              </a:extLst>
            </p:cNvPr>
            <p:cNvSpPr/>
            <p:nvPr/>
          </p:nvSpPr>
          <p:spPr>
            <a:xfrm>
              <a:off x="1455530" y="3820995"/>
              <a:ext cx="1838176" cy="1333202"/>
            </a:xfrm>
            <a:custGeom>
              <a:avLst/>
              <a:gdLst/>
              <a:ahLst/>
              <a:cxnLst/>
              <a:rect l="l" t="t" r="r" b="b"/>
              <a:pathLst>
                <a:path w="2614295" h="1896109">
                  <a:moveTo>
                    <a:pt x="0" y="1896012"/>
                  </a:moveTo>
                  <a:lnTo>
                    <a:pt x="2613796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28">
              <a:extLst>
                <a:ext uri="{FF2B5EF4-FFF2-40B4-BE49-F238E27FC236}">
                  <a16:creationId xmlns:a16="http://schemas.microsoft.com/office/drawing/2014/main" id="{85ABA6EF-FF54-DA44-9743-7517E7370A39}"/>
                </a:ext>
              </a:extLst>
            </p:cNvPr>
            <p:cNvSpPr/>
            <p:nvPr/>
          </p:nvSpPr>
          <p:spPr>
            <a:xfrm>
              <a:off x="3246181" y="3768527"/>
              <a:ext cx="119488" cy="10067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29">
              <a:extLst>
                <a:ext uri="{FF2B5EF4-FFF2-40B4-BE49-F238E27FC236}">
                  <a16:creationId xmlns:a16="http://schemas.microsoft.com/office/drawing/2014/main" id="{25AC7591-EDFD-5F42-99BE-A3C09302AEEB}"/>
                </a:ext>
              </a:extLst>
            </p:cNvPr>
            <p:cNvSpPr/>
            <p:nvPr/>
          </p:nvSpPr>
          <p:spPr>
            <a:xfrm>
              <a:off x="1616604" y="5327785"/>
              <a:ext cx="1218009" cy="2232"/>
            </a:xfrm>
            <a:custGeom>
              <a:avLst/>
              <a:gdLst/>
              <a:ahLst/>
              <a:cxnLst/>
              <a:rect l="l" t="t" r="r" b="b"/>
              <a:pathLst>
                <a:path w="1732279" h="3175">
                  <a:moveTo>
                    <a:pt x="1731808" y="0"/>
                  </a:moveTo>
                  <a:lnTo>
                    <a:pt x="0" y="2618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30">
              <a:extLst>
                <a:ext uri="{FF2B5EF4-FFF2-40B4-BE49-F238E27FC236}">
                  <a16:creationId xmlns:a16="http://schemas.microsoft.com/office/drawing/2014/main" id="{1868C6F1-83F0-FB4C-84ED-99038D605B38}"/>
                </a:ext>
              </a:extLst>
            </p:cNvPr>
            <p:cNvSpPr/>
            <p:nvPr/>
          </p:nvSpPr>
          <p:spPr>
            <a:xfrm>
              <a:off x="1527252" y="5292700"/>
              <a:ext cx="121551" cy="7375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31">
              <a:extLst>
                <a:ext uri="{FF2B5EF4-FFF2-40B4-BE49-F238E27FC236}">
                  <a16:creationId xmlns:a16="http://schemas.microsoft.com/office/drawing/2014/main" id="{B7E7CD1D-655E-0E47-AB22-D89D0353CA1C}"/>
                </a:ext>
              </a:extLst>
            </p:cNvPr>
            <p:cNvSpPr/>
            <p:nvPr/>
          </p:nvSpPr>
          <p:spPr>
            <a:xfrm>
              <a:off x="1527047" y="5271206"/>
              <a:ext cx="1212652" cy="5804"/>
            </a:xfrm>
            <a:custGeom>
              <a:avLst/>
              <a:gdLst/>
              <a:ahLst/>
              <a:cxnLst/>
              <a:rect l="l" t="t" r="r" b="b"/>
              <a:pathLst>
                <a:path w="1724659" h="8254">
                  <a:moveTo>
                    <a:pt x="0" y="8140"/>
                  </a:moveTo>
                  <a:lnTo>
                    <a:pt x="1724123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32">
              <a:extLst>
                <a:ext uri="{FF2B5EF4-FFF2-40B4-BE49-F238E27FC236}">
                  <a16:creationId xmlns:a16="http://schemas.microsoft.com/office/drawing/2014/main" id="{5769CD5E-D185-7C4C-B4CB-8C8230880E6A}"/>
                </a:ext>
              </a:extLst>
            </p:cNvPr>
            <p:cNvSpPr/>
            <p:nvPr/>
          </p:nvSpPr>
          <p:spPr>
            <a:xfrm>
              <a:off x="2707025" y="5234478"/>
              <a:ext cx="121649" cy="7375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33">
              <a:extLst>
                <a:ext uri="{FF2B5EF4-FFF2-40B4-BE49-F238E27FC236}">
                  <a16:creationId xmlns:a16="http://schemas.microsoft.com/office/drawing/2014/main" id="{063D22A2-2094-614F-A092-DFF1A488B979}"/>
                </a:ext>
              </a:extLst>
            </p:cNvPr>
            <p:cNvSpPr/>
            <p:nvPr/>
          </p:nvSpPr>
          <p:spPr>
            <a:xfrm>
              <a:off x="1020081" y="3874407"/>
              <a:ext cx="1836390" cy="1331863"/>
            </a:xfrm>
            <a:custGeom>
              <a:avLst/>
              <a:gdLst/>
              <a:ahLst/>
              <a:cxnLst/>
              <a:rect l="l" t="t" r="r" b="b"/>
              <a:pathLst>
                <a:path w="2611754" h="1894204">
                  <a:moveTo>
                    <a:pt x="2611604" y="1894190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34">
              <a:extLst>
                <a:ext uri="{FF2B5EF4-FFF2-40B4-BE49-F238E27FC236}">
                  <a16:creationId xmlns:a16="http://schemas.microsoft.com/office/drawing/2014/main" id="{3326DFA0-1835-8844-B8A4-F27AC0E5D0E4}"/>
                </a:ext>
              </a:extLst>
            </p:cNvPr>
            <p:cNvSpPr/>
            <p:nvPr/>
          </p:nvSpPr>
          <p:spPr>
            <a:xfrm>
              <a:off x="947770" y="3821944"/>
              <a:ext cx="119604" cy="1005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9" name="object 35">
              <a:extLst>
                <a:ext uri="{FF2B5EF4-FFF2-40B4-BE49-F238E27FC236}">
                  <a16:creationId xmlns:a16="http://schemas.microsoft.com/office/drawing/2014/main" id="{26E2D920-7991-8F46-B6CF-1A040AD89B3F}"/>
                </a:ext>
              </a:extLst>
            </p:cNvPr>
            <p:cNvSpPr/>
            <p:nvPr/>
          </p:nvSpPr>
          <p:spPr>
            <a:xfrm>
              <a:off x="976925" y="3768822"/>
              <a:ext cx="1835944" cy="1335881"/>
            </a:xfrm>
            <a:custGeom>
              <a:avLst/>
              <a:gdLst/>
              <a:ahLst/>
              <a:cxnLst/>
              <a:rect l="l" t="t" r="r" b="b"/>
              <a:pathLst>
                <a:path w="2611120" h="1899920">
                  <a:moveTo>
                    <a:pt x="0" y="0"/>
                  </a:moveTo>
                  <a:lnTo>
                    <a:pt x="2611063" y="1899826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C7202507-17C7-A44D-9078-86E991C0667E}"/>
                </a:ext>
              </a:extLst>
            </p:cNvPr>
            <p:cNvSpPr/>
            <p:nvPr/>
          </p:nvSpPr>
          <p:spPr>
            <a:xfrm>
              <a:off x="2765497" y="5056572"/>
              <a:ext cx="119550" cy="1006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226D1768-91F1-794E-9D98-88ED13DE3854}"/>
                </a:ext>
              </a:extLst>
            </p:cNvPr>
            <p:cNvSpPr/>
            <p:nvPr/>
          </p:nvSpPr>
          <p:spPr>
            <a:xfrm>
              <a:off x="864881" y="3964665"/>
              <a:ext cx="378172" cy="1157734"/>
            </a:xfrm>
            <a:custGeom>
              <a:avLst/>
              <a:gdLst/>
              <a:ahLst/>
              <a:cxnLst/>
              <a:rect l="l" t="t" r="r" b="b"/>
              <a:pathLst>
                <a:path w="537845" h="1646554">
                  <a:moveTo>
                    <a:pt x="537635" y="1646152"/>
                  </a:moveTo>
                  <a:lnTo>
                    <a:pt x="0" y="0"/>
                  </a:lnTo>
                </a:path>
              </a:pathLst>
            </a:custGeom>
            <a:ln w="2846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0BD7F933-1491-4340-A6D7-8E0763898512}"/>
                </a:ext>
              </a:extLst>
            </p:cNvPr>
            <p:cNvSpPr/>
            <p:nvPr/>
          </p:nvSpPr>
          <p:spPr>
            <a:xfrm>
              <a:off x="837149" y="3879729"/>
              <a:ext cx="72375" cy="12666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E91DD519-4340-014D-A363-9FAAC8533CF3}"/>
                </a:ext>
              </a:extLst>
            </p:cNvPr>
            <p:cNvSpPr/>
            <p:nvPr/>
          </p:nvSpPr>
          <p:spPr>
            <a:xfrm>
              <a:off x="887324" y="3863208"/>
              <a:ext cx="380405" cy="1151483"/>
            </a:xfrm>
            <a:custGeom>
              <a:avLst/>
              <a:gdLst/>
              <a:ahLst/>
              <a:cxnLst/>
              <a:rect l="l" t="t" r="r" b="b"/>
              <a:pathLst>
                <a:path w="541020" h="1637665">
                  <a:moveTo>
                    <a:pt x="0" y="0"/>
                  </a:moveTo>
                  <a:lnTo>
                    <a:pt x="540538" y="1637157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C4D7A90E-2F69-0F4C-A719-02627CA9711C}"/>
                </a:ext>
              </a:extLst>
            </p:cNvPr>
            <p:cNvSpPr/>
            <p:nvPr/>
          </p:nvSpPr>
          <p:spPr>
            <a:xfrm>
              <a:off x="1222697" y="4972526"/>
              <a:ext cx="72714" cy="12665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5" name="object 41">
              <a:extLst>
                <a:ext uri="{FF2B5EF4-FFF2-40B4-BE49-F238E27FC236}">
                  <a16:creationId xmlns:a16="http://schemas.microsoft.com/office/drawing/2014/main" id="{C5F4AE55-27EA-0243-AE85-F58E3BCC599D}"/>
                </a:ext>
              </a:extLst>
            </p:cNvPr>
            <p:cNvSpPr/>
            <p:nvPr/>
          </p:nvSpPr>
          <p:spPr>
            <a:xfrm>
              <a:off x="1365322" y="2947689"/>
              <a:ext cx="699640" cy="2158305"/>
            </a:xfrm>
            <a:custGeom>
              <a:avLst/>
              <a:gdLst/>
              <a:ahLst/>
              <a:cxnLst/>
              <a:rect l="l" t="t" r="r" b="b"/>
              <a:pathLst>
                <a:path w="995045" h="3069590">
                  <a:moveTo>
                    <a:pt x="0" y="3068972"/>
                  </a:moveTo>
                  <a:lnTo>
                    <a:pt x="994541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6" name="object 42">
              <a:extLst>
                <a:ext uri="{FF2B5EF4-FFF2-40B4-BE49-F238E27FC236}">
                  <a16:creationId xmlns:a16="http://schemas.microsoft.com/office/drawing/2014/main" id="{47F8FF9B-506D-0A43-9FCB-34390D8C4030}"/>
                </a:ext>
              </a:extLst>
            </p:cNvPr>
            <p:cNvSpPr/>
            <p:nvPr/>
          </p:nvSpPr>
          <p:spPr>
            <a:xfrm>
              <a:off x="2020019" y="2862708"/>
              <a:ext cx="72134" cy="1267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7" name="object 43">
              <a:extLst>
                <a:ext uri="{FF2B5EF4-FFF2-40B4-BE49-F238E27FC236}">
                  <a16:creationId xmlns:a16="http://schemas.microsoft.com/office/drawing/2014/main" id="{231AE623-8446-254B-A8F8-04B145A47BF1}"/>
                </a:ext>
              </a:extLst>
            </p:cNvPr>
            <p:cNvSpPr/>
            <p:nvPr/>
          </p:nvSpPr>
          <p:spPr>
            <a:xfrm>
              <a:off x="1448507" y="2874014"/>
              <a:ext cx="703213" cy="2158752"/>
            </a:xfrm>
            <a:custGeom>
              <a:avLst/>
              <a:gdLst/>
              <a:ahLst/>
              <a:cxnLst/>
              <a:rect l="l" t="t" r="r" b="b"/>
              <a:pathLst>
                <a:path w="1000125" h="3070225">
                  <a:moveTo>
                    <a:pt x="1000092" y="0"/>
                  </a:moveTo>
                  <a:lnTo>
                    <a:pt x="0" y="3070196"/>
                  </a:lnTo>
                </a:path>
              </a:pathLst>
            </a:custGeom>
            <a:ln w="2846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8" name="object 44">
              <a:extLst>
                <a:ext uri="{FF2B5EF4-FFF2-40B4-BE49-F238E27FC236}">
                  <a16:creationId xmlns:a16="http://schemas.microsoft.com/office/drawing/2014/main" id="{90A27C6A-73D7-BC4C-9BA7-C0E2ABB7F197}"/>
                </a:ext>
              </a:extLst>
            </p:cNvPr>
            <p:cNvSpPr/>
            <p:nvPr/>
          </p:nvSpPr>
          <p:spPr>
            <a:xfrm>
              <a:off x="1420829" y="4990956"/>
              <a:ext cx="72295" cy="1267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9" name="object 45">
              <a:extLst>
                <a:ext uri="{FF2B5EF4-FFF2-40B4-BE49-F238E27FC236}">
                  <a16:creationId xmlns:a16="http://schemas.microsoft.com/office/drawing/2014/main" id="{0B24A266-A1AC-DE48-BF4E-7F04D53B9E43}"/>
                </a:ext>
              </a:extLst>
            </p:cNvPr>
            <p:cNvSpPr/>
            <p:nvPr/>
          </p:nvSpPr>
          <p:spPr>
            <a:xfrm>
              <a:off x="618041" y="349027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203" y="535136"/>
                  </a:lnTo>
                  <a:lnTo>
                    <a:pt x="363844" y="522603"/>
                  </a:lnTo>
                  <a:lnTo>
                    <a:pt x="405871" y="502648"/>
                  </a:lnTo>
                  <a:lnTo>
                    <a:pt x="443523" y="476033"/>
                  </a:lnTo>
                  <a:lnTo>
                    <a:pt x="476037" y="443521"/>
                  </a:lnTo>
                  <a:lnTo>
                    <a:pt x="502652" y="405875"/>
                  </a:lnTo>
                  <a:lnTo>
                    <a:pt x="522606" y="363858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0" name="object 46">
              <a:extLst>
                <a:ext uri="{FF2B5EF4-FFF2-40B4-BE49-F238E27FC236}">
                  <a16:creationId xmlns:a16="http://schemas.microsoft.com/office/drawing/2014/main" id="{1EC57536-351D-C040-A733-D56FADCC8911}"/>
                </a:ext>
              </a:extLst>
            </p:cNvPr>
            <p:cNvSpPr/>
            <p:nvPr/>
          </p:nvSpPr>
          <p:spPr>
            <a:xfrm>
              <a:off x="618039" y="3490281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6"/>
                  </a:moveTo>
                  <a:lnTo>
                    <a:pt x="535139" y="318229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5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5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29"/>
                  </a:lnTo>
                  <a:lnTo>
                    <a:pt x="0" y="269756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7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7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6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47">
              <a:extLst>
                <a:ext uri="{FF2B5EF4-FFF2-40B4-BE49-F238E27FC236}">
                  <a16:creationId xmlns:a16="http://schemas.microsoft.com/office/drawing/2014/main" id="{614880A3-16AD-0446-8696-A88F70021410}"/>
                </a:ext>
              </a:extLst>
            </p:cNvPr>
            <p:cNvSpPr txBox="1"/>
            <p:nvPr/>
          </p:nvSpPr>
          <p:spPr>
            <a:xfrm>
              <a:off x="646664" y="3590260"/>
              <a:ext cx="32900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USD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32" name="object 48">
              <a:extLst>
                <a:ext uri="{FF2B5EF4-FFF2-40B4-BE49-F238E27FC236}">
                  <a16:creationId xmlns:a16="http://schemas.microsoft.com/office/drawing/2014/main" id="{E2624CD6-6F3C-EA42-B8C1-05DCEFDDF00C}"/>
                </a:ext>
              </a:extLst>
            </p:cNvPr>
            <p:cNvSpPr/>
            <p:nvPr/>
          </p:nvSpPr>
          <p:spPr>
            <a:xfrm>
              <a:off x="3370358" y="349027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199" y="535136"/>
                  </a:lnTo>
                  <a:lnTo>
                    <a:pt x="363839" y="522603"/>
                  </a:lnTo>
                  <a:lnTo>
                    <a:pt x="405866" y="502648"/>
                  </a:lnTo>
                  <a:lnTo>
                    <a:pt x="443518" y="476033"/>
                  </a:lnTo>
                  <a:lnTo>
                    <a:pt x="476033" y="443521"/>
                  </a:lnTo>
                  <a:lnTo>
                    <a:pt x="502649" y="405875"/>
                  </a:lnTo>
                  <a:lnTo>
                    <a:pt x="522604" y="363858"/>
                  </a:lnTo>
                  <a:lnTo>
                    <a:pt x="535136" y="318232"/>
                  </a:lnTo>
                  <a:lnTo>
                    <a:pt x="539483" y="269760"/>
                  </a:lnTo>
                  <a:lnTo>
                    <a:pt x="535136" y="221277"/>
                  </a:lnTo>
                  <a:lnTo>
                    <a:pt x="522604" y="175643"/>
                  </a:lnTo>
                  <a:lnTo>
                    <a:pt x="502649" y="133619"/>
                  </a:lnTo>
                  <a:lnTo>
                    <a:pt x="476033" y="95968"/>
                  </a:lnTo>
                  <a:lnTo>
                    <a:pt x="443518" y="63453"/>
                  </a:lnTo>
                  <a:lnTo>
                    <a:pt x="405866" y="36836"/>
                  </a:lnTo>
                  <a:lnTo>
                    <a:pt x="363839" y="16879"/>
                  </a:lnTo>
                  <a:lnTo>
                    <a:pt x="318199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3" name="object 49">
              <a:extLst>
                <a:ext uri="{FF2B5EF4-FFF2-40B4-BE49-F238E27FC236}">
                  <a16:creationId xmlns:a16="http://schemas.microsoft.com/office/drawing/2014/main" id="{D1051FED-4FCA-4E4C-BAC9-9BD4EBC1E56B}"/>
                </a:ext>
              </a:extLst>
            </p:cNvPr>
            <p:cNvSpPr/>
            <p:nvPr/>
          </p:nvSpPr>
          <p:spPr>
            <a:xfrm>
              <a:off x="3370356" y="3490281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6"/>
                  </a:moveTo>
                  <a:lnTo>
                    <a:pt x="535139" y="318229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5"/>
                  </a:lnTo>
                  <a:lnTo>
                    <a:pt x="318205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5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29"/>
                  </a:lnTo>
                  <a:lnTo>
                    <a:pt x="0" y="269756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7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5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7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6"/>
                  </a:lnTo>
                  <a:close/>
                </a:path>
              </a:pathLst>
            </a:custGeom>
            <a:ln w="2134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4" name="object 50">
              <a:extLst>
                <a:ext uri="{FF2B5EF4-FFF2-40B4-BE49-F238E27FC236}">
                  <a16:creationId xmlns:a16="http://schemas.microsoft.com/office/drawing/2014/main" id="{054C1EAC-4415-2145-96CF-8188723EF2AB}"/>
                </a:ext>
              </a:extLst>
            </p:cNvPr>
            <p:cNvSpPr/>
            <p:nvPr/>
          </p:nvSpPr>
          <p:spPr>
            <a:xfrm>
              <a:off x="1988587" y="249803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203" y="535136"/>
                  </a:lnTo>
                  <a:lnTo>
                    <a:pt x="363844" y="522603"/>
                  </a:lnTo>
                  <a:lnTo>
                    <a:pt x="405871" y="502648"/>
                  </a:lnTo>
                  <a:lnTo>
                    <a:pt x="443523" y="476033"/>
                  </a:lnTo>
                  <a:lnTo>
                    <a:pt x="476037" y="443521"/>
                  </a:lnTo>
                  <a:lnTo>
                    <a:pt x="502652" y="405875"/>
                  </a:lnTo>
                  <a:lnTo>
                    <a:pt x="522606" y="363858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5" name="object 51">
              <a:extLst>
                <a:ext uri="{FF2B5EF4-FFF2-40B4-BE49-F238E27FC236}">
                  <a16:creationId xmlns:a16="http://schemas.microsoft.com/office/drawing/2014/main" id="{F16B2885-4F23-6241-8EE9-A9A91F3558E8}"/>
                </a:ext>
              </a:extLst>
            </p:cNvPr>
            <p:cNvSpPr/>
            <p:nvPr/>
          </p:nvSpPr>
          <p:spPr>
            <a:xfrm>
              <a:off x="1988585" y="2498040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3" y="405876"/>
                  </a:lnTo>
                  <a:lnTo>
                    <a:pt x="476038" y="443523"/>
                  </a:lnTo>
                  <a:lnTo>
                    <a:pt x="443524" y="476035"/>
                  </a:lnTo>
                  <a:lnTo>
                    <a:pt x="405872" y="502650"/>
                  </a:lnTo>
                  <a:lnTo>
                    <a:pt x="363846" y="522606"/>
                  </a:lnTo>
                  <a:lnTo>
                    <a:pt x="318205" y="535138"/>
                  </a:lnTo>
                  <a:lnTo>
                    <a:pt x="269713" y="539486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3"/>
                  </a:lnTo>
                  <a:lnTo>
                    <a:pt x="36829" y="405876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80"/>
                  </a:lnTo>
                  <a:lnTo>
                    <a:pt x="221239" y="4347"/>
                  </a:lnTo>
                  <a:lnTo>
                    <a:pt x="269713" y="0"/>
                  </a:lnTo>
                  <a:lnTo>
                    <a:pt x="318205" y="4347"/>
                  </a:lnTo>
                  <a:lnTo>
                    <a:pt x="363846" y="16880"/>
                  </a:lnTo>
                  <a:lnTo>
                    <a:pt x="405872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3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6" name="object 52">
              <a:extLst>
                <a:ext uri="{FF2B5EF4-FFF2-40B4-BE49-F238E27FC236}">
                  <a16:creationId xmlns:a16="http://schemas.microsoft.com/office/drawing/2014/main" id="{E70D8068-3806-C34D-B7D6-535D70FD912A}"/>
                </a:ext>
              </a:extLst>
            </p:cNvPr>
            <p:cNvSpPr/>
            <p:nvPr/>
          </p:nvSpPr>
          <p:spPr>
            <a:xfrm>
              <a:off x="2836630" y="5104845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9"/>
                  </a:lnTo>
                  <a:lnTo>
                    <a:pt x="36828" y="405878"/>
                  </a:lnTo>
                  <a:lnTo>
                    <a:pt x="63440" y="443526"/>
                  </a:lnTo>
                  <a:lnTo>
                    <a:pt x="95949" y="476041"/>
                  </a:lnTo>
                  <a:lnTo>
                    <a:pt x="133592" y="502658"/>
                  </a:lnTo>
                  <a:lnTo>
                    <a:pt x="175608" y="522614"/>
                  </a:lnTo>
                  <a:lnTo>
                    <a:pt x="221235" y="535148"/>
                  </a:lnTo>
                  <a:lnTo>
                    <a:pt x="269709" y="539496"/>
                  </a:lnTo>
                  <a:lnTo>
                    <a:pt x="318203" y="535148"/>
                  </a:lnTo>
                  <a:lnTo>
                    <a:pt x="363844" y="522614"/>
                  </a:lnTo>
                  <a:lnTo>
                    <a:pt x="405871" y="502658"/>
                  </a:lnTo>
                  <a:lnTo>
                    <a:pt x="443523" y="476041"/>
                  </a:lnTo>
                  <a:lnTo>
                    <a:pt x="476037" y="443526"/>
                  </a:lnTo>
                  <a:lnTo>
                    <a:pt x="502652" y="405878"/>
                  </a:lnTo>
                  <a:lnTo>
                    <a:pt x="522606" y="363859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7" name="object 53">
              <a:extLst>
                <a:ext uri="{FF2B5EF4-FFF2-40B4-BE49-F238E27FC236}">
                  <a16:creationId xmlns:a16="http://schemas.microsoft.com/office/drawing/2014/main" id="{13E60332-E666-FB4B-A6DD-35A0064E502E}"/>
                </a:ext>
              </a:extLst>
            </p:cNvPr>
            <p:cNvSpPr/>
            <p:nvPr/>
          </p:nvSpPr>
          <p:spPr>
            <a:xfrm>
              <a:off x="2836629" y="510484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6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8" name="object 54">
              <a:extLst>
                <a:ext uri="{FF2B5EF4-FFF2-40B4-BE49-F238E27FC236}">
                  <a16:creationId xmlns:a16="http://schemas.microsoft.com/office/drawing/2014/main" id="{CCA346A4-02B7-7945-8473-F6EE7947A25B}"/>
                </a:ext>
              </a:extLst>
            </p:cNvPr>
            <p:cNvSpPr/>
            <p:nvPr/>
          </p:nvSpPr>
          <p:spPr>
            <a:xfrm>
              <a:off x="1145276" y="5104845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9"/>
                  </a:lnTo>
                  <a:lnTo>
                    <a:pt x="36828" y="405878"/>
                  </a:lnTo>
                  <a:lnTo>
                    <a:pt x="63440" y="443526"/>
                  </a:lnTo>
                  <a:lnTo>
                    <a:pt x="95949" y="476041"/>
                  </a:lnTo>
                  <a:lnTo>
                    <a:pt x="133592" y="502658"/>
                  </a:lnTo>
                  <a:lnTo>
                    <a:pt x="175608" y="522614"/>
                  </a:lnTo>
                  <a:lnTo>
                    <a:pt x="221235" y="535148"/>
                  </a:lnTo>
                  <a:lnTo>
                    <a:pt x="269709" y="539496"/>
                  </a:lnTo>
                  <a:lnTo>
                    <a:pt x="318203" y="535148"/>
                  </a:lnTo>
                  <a:lnTo>
                    <a:pt x="363844" y="522614"/>
                  </a:lnTo>
                  <a:lnTo>
                    <a:pt x="405871" y="502658"/>
                  </a:lnTo>
                  <a:lnTo>
                    <a:pt x="443523" y="476041"/>
                  </a:lnTo>
                  <a:lnTo>
                    <a:pt x="476037" y="443526"/>
                  </a:lnTo>
                  <a:lnTo>
                    <a:pt x="502652" y="405878"/>
                  </a:lnTo>
                  <a:lnTo>
                    <a:pt x="522606" y="363859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9" name="object 55">
              <a:extLst>
                <a:ext uri="{FF2B5EF4-FFF2-40B4-BE49-F238E27FC236}">
                  <a16:creationId xmlns:a16="http://schemas.microsoft.com/office/drawing/2014/main" id="{731351F9-8548-7E42-8E06-5DDDEAC3F9DF}"/>
                </a:ext>
              </a:extLst>
            </p:cNvPr>
            <p:cNvSpPr/>
            <p:nvPr/>
          </p:nvSpPr>
          <p:spPr>
            <a:xfrm>
              <a:off x="1145274" y="510484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3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6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3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0" name="object 56">
              <a:extLst>
                <a:ext uri="{FF2B5EF4-FFF2-40B4-BE49-F238E27FC236}">
                  <a16:creationId xmlns:a16="http://schemas.microsoft.com/office/drawing/2014/main" id="{D27B6009-3A22-334A-AA97-1395EC6E98D9}"/>
                </a:ext>
              </a:extLst>
            </p:cNvPr>
            <p:cNvSpPr txBox="1"/>
            <p:nvPr/>
          </p:nvSpPr>
          <p:spPr>
            <a:xfrm rot="19500000">
              <a:off x="1035382" y="3192718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0.741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1" name="object 57">
              <a:extLst>
                <a:ext uri="{FF2B5EF4-FFF2-40B4-BE49-F238E27FC236}">
                  <a16:creationId xmlns:a16="http://schemas.microsoft.com/office/drawing/2014/main" id="{1F6E5B8A-D0CC-294E-A450-BCED9AE054CB}"/>
                </a:ext>
              </a:extLst>
            </p:cNvPr>
            <p:cNvSpPr txBox="1"/>
            <p:nvPr/>
          </p:nvSpPr>
          <p:spPr>
            <a:xfrm rot="19500000">
              <a:off x="1625827" y="301593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1.350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2" name="object 58">
              <a:extLst>
                <a:ext uri="{FF2B5EF4-FFF2-40B4-BE49-F238E27FC236}">
                  <a16:creationId xmlns:a16="http://schemas.microsoft.com/office/drawing/2014/main" id="{3549CCAE-EEA7-D642-810E-26E2211973A4}"/>
                </a:ext>
              </a:extLst>
            </p:cNvPr>
            <p:cNvSpPr txBox="1"/>
            <p:nvPr/>
          </p:nvSpPr>
          <p:spPr>
            <a:xfrm rot="2100000">
              <a:off x="2532153" y="2901582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0.888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3" name="object 59">
              <a:extLst>
                <a:ext uri="{FF2B5EF4-FFF2-40B4-BE49-F238E27FC236}">
                  <a16:creationId xmlns:a16="http://schemas.microsoft.com/office/drawing/2014/main" id="{1CE9B370-0BC6-4243-9BD4-A86567A5C076}"/>
                </a:ext>
              </a:extLst>
            </p:cNvPr>
            <p:cNvSpPr txBox="1"/>
            <p:nvPr/>
          </p:nvSpPr>
          <p:spPr>
            <a:xfrm rot="2100000">
              <a:off x="2840165" y="339148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1.126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4" name="object 60">
              <a:extLst>
                <a:ext uri="{FF2B5EF4-FFF2-40B4-BE49-F238E27FC236}">
                  <a16:creationId xmlns:a16="http://schemas.microsoft.com/office/drawing/2014/main" id="{150C9F2C-B597-2943-850F-AB3851976967}"/>
                </a:ext>
              </a:extLst>
            </p:cNvPr>
            <p:cNvSpPr txBox="1"/>
            <p:nvPr/>
          </p:nvSpPr>
          <p:spPr>
            <a:xfrm rot="17340000">
              <a:off x="2895031" y="4690413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0.620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5" name="object 61">
              <a:extLst>
                <a:ext uri="{FF2B5EF4-FFF2-40B4-BE49-F238E27FC236}">
                  <a16:creationId xmlns:a16="http://schemas.microsoft.com/office/drawing/2014/main" id="{8C749773-3BC7-3343-B296-D7577202A5E3}"/>
                </a:ext>
              </a:extLst>
            </p:cNvPr>
            <p:cNvSpPr txBox="1"/>
            <p:nvPr/>
          </p:nvSpPr>
          <p:spPr>
            <a:xfrm rot="17340000">
              <a:off x="3281543" y="4206633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1.614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6" name="object 62">
              <a:extLst>
                <a:ext uri="{FF2B5EF4-FFF2-40B4-BE49-F238E27FC236}">
                  <a16:creationId xmlns:a16="http://schemas.microsoft.com/office/drawing/2014/main" id="{629586C9-E08C-6A4D-962F-1614A2A1F84A}"/>
                </a:ext>
              </a:extLst>
            </p:cNvPr>
            <p:cNvSpPr txBox="1"/>
            <p:nvPr/>
          </p:nvSpPr>
          <p:spPr>
            <a:xfrm>
              <a:off x="1642831" y="5115357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1.049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7" name="object 63">
              <a:extLst>
                <a:ext uri="{FF2B5EF4-FFF2-40B4-BE49-F238E27FC236}">
                  <a16:creationId xmlns:a16="http://schemas.microsoft.com/office/drawing/2014/main" id="{145FF5DB-68E3-2C4A-8691-164AE3D64C73}"/>
                </a:ext>
              </a:extLst>
            </p:cNvPr>
            <p:cNvSpPr txBox="1"/>
            <p:nvPr/>
          </p:nvSpPr>
          <p:spPr>
            <a:xfrm>
              <a:off x="2250729" y="5308932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0.953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8" name="object 64">
              <a:extLst>
                <a:ext uri="{FF2B5EF4-FFF2-40B4-BE49-F238E27FC236}">
                  <a16:creationId xmlns:a16="http://schemas.microsoft.com/office/drawing/2014/main" id="{DD3F46D9-81E0-5F43-9C5F-2245B4096045}"/>
                </a:ext>
              </a:extLst>
            </p:cNvPr>
            <p:cNvSpPr txBox="1"/>
            <p:nvPr/>
          </p:nvSpPr>
          <p:spPr>
            <a:xfrm rot="4260000">
              <a:off x="882477" y="4116500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1.011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9" name="object 65">
              <a:extLst>
                <a:ext uri="{FF2B5EF4-FFF2-40B4-BE49-F238E27FC236}">
                  <a16:creationId xmlns:a16="http://schemas.microsoft.com/office/drawing/2014/main" id="{18497268-46C6-0B4D-8DB2-EB4F918BEC77}"/>
                </a:ext>
              </a:extLst>
            </p:cNvPr>
            <p:cNvSpPr txBox="1"/>
            <p:nvPr/>
          </p:nvSpPr>
          <p:spPr>
            <a:xfrm rot="4260000">
              <a:off x="856665" y="4719846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0.995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0" name="object 66">
              <a:extLst>
                <a:ext uri="{FF2B5EF4-FFF2-40B4-BE49-F238E27FC236}">
                  <a16:creationId xmlns:a16="http://schemas.microsoft.com/office/drawing/2014/main" id="{9C5A8D8D-1D12-9148-88A9-0FD8CE71D6B1}"/>
                </a:ext>
              </a:extLst>
            </p:cNvPr>
            <p:cNvSpPr txBox="1"/>
            <p:nvPr/>
          </p:nvSpPr>
          <p:spPr>
            <a:xfrm rot="19500000">
              <a:off x="1539022" y="4803839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1" name="object 67">
              <a:extLst>
                <a:ext uri="{FF2B5EF4-FFF2-40B4-BE49-F238E27FC236}">
                  <a16:creationId xmlns:a16="http://schemas.microsoft.com/office/drawing/2014/main" id="{88806CE9-122A-0D4D-BFE8-1BBEE9FE02CE}"/>
                </a:ext>
              </a:extLst>
            </p:cNvPr>
            <p:cNvSpPr txBox="1"/>
            <p:nvPr/>
          </p:nvSpPr>
          <p:spPr>
            <a:xfrm rot="19500000">
              <a:off x="2936755" y="403671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1.538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2" name="object 68">
              <a:extLst>
                <a:ext uri="{FF2B5EF4-FFF2-40B4-BE49-F238E27FC236}">
                  <a16:creationId xmlns:a16="http://schemas.microsoft.com/office/drawing/2014/main" id="{DC41A029-B14F-464B-A072-D594413EEF74}"/>
                </a:ext>
              </a:extLst>
            </p:cNvPr>
            <p:cNvSpPr txBox="1"/>
            <p:nvPr/>
          </p:nvSpPr>
          <p:spPr>
            <a:xfrm rot="17340000">
              <a:off x="1220109" y="4654919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0.732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3" name="object 69">
              <a:extLst>
                <a:ext uri="{FF2B5EF4-FFF2-40B4-BE49-F238E27FC236}">
                  <a16:creationId xmlns:a16="http://schemas.microsoft.com/office/drawing/2014/main" id="{A53C3756-0ECA-0742-A1F9-E9534FB23994}"/>
                </a:ext>
              </a:extLst>
            </p:cNvPr>
            <p:cNvSpPr txBox="1"/>
            <p:nvPr/>
          </p:nvSpPr>
          <p:spPr>
            <a:xfrm rot="17340000">
              <a:off x="1924199" y="3194887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1.366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4" name="object 70">
              <a:extLst>
                <a:ext uri="{FF2B5EF4-FFF2-40B4-BE49-F238E27FC236}">
                  <a16:creationId xmlns:a16="http://schemas.microsoft.com/office/drawing/2014/main" id="{18DDFD76-C926-9B42-91AC-7997EB58D687}"/>
                </a:ext>
              </a:extLst>
            </p:cNvPr>
            <p:cNvSpPr txBox="1"/>
            <p:nvPr/>
          </p:nvSpPr>
          <p:spPr>
            <a:xfrm>
              <a:off x="1195674" y="3499132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0.657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5" name="object 71">
              <a:extLst>
                <a:ext uri="{FF2B5EF4-FFF2-40B4-BE49-F238E27FC236}">
                  <a16:creationId xmlns:a16="http://schemas.microsoft.com/office/drawing/2014/main" id="{4E432D67-8683-F84F-AB28-C091CE293545}"/>
                </a:ext>
              </a:extLst>
            </p:cNvPr>
            <p:cNvSpPr txBox="1"/>
            <p:nvPr/>
          </p:nvSpPr>
          <p:spPr>
            <a:xfrm>
              <a:off x="2794539" y="3716479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1.521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6" name="object 72">
              <a:extLst>
                <a:ext uri="{FF2B5EF4-FFF2-40B4-BE49-F238E27FC236}">
                  <a16:creationId xmlns:a16="http://schemas.microsoft.com/office/drawing/2014/main" id="{CB8BDE22-8553-6743-BC0E-D292E989CEF7}"/>
                </a:ext>
              </a:extLst>
            </p:cNvPr>
            <p:cNvSpPr txBox="1"/>
            <p:nvPr/>
          </p:nvSpPr>
          <p:spPr>
            <a:xfrm rot="2100000">
              <a:off x="1122530" y="386305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1.061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7" name="object 73">
              <a:extLst>
                <a:ext uri="{FF2B5EF4-FFF2-40B4-BE49-F238E27FC236}">
                  <a16:creationId xmlns:a16="http://schemas.microsoft.com/office/drawing/2014/main" id="{B8512CC5-846F-E547-B80E-E11DFA009292}"/>
                </a:ext>
              </a:extLst>
            </p:cNvPr>
            <p:cNvSpPr txBox="1"/>
            <p:nvPr/>
          </p:nvSpPr>
          <p:spPr>
            <a:xfrm rot="2100000">
              <a:off x="2321694" y="4988658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0.943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8" name="object 74">
              <a:extLst>
                <a:ext uri="{FF2B5EF4-FFF2-40B4-BE49-F238E27FC236}">
                  <a16:creationId xmlns:a16="http://schemas.microsoft.com/office/drawing/2014/main" id="{700546D3-5F2E-9A46-AA25-2B6AAED3DEA0}"/>
                </a:ext>
              </a:extLst>
            </p:cNvPr>
            <p:cNvSpPr txBox="1"/>
            <p:nvPr/>
          </p:nvSpPr>
          <p:spPr>
            <a:xfrm rot="4260000">
              <a:off x="2260272" y="3165691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1.433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9" name="object 75">
              <a:extLst>
                <a:ext uri="{FF2B5EF4-FFF2-40B4-BE49-F238E27FC236}">
                  <a16:creationId xmlns:a16="http://schemas.microsoft.com/office/drawing/2014/main" id="{5AE96868-64CC-9544-84DA-8BAB76C490CB}"/>
                </a:ext>
              </a:extLst>
            </p:cNvPr>
            <p:cNvSpPr txBox="1"/>
            <p:nvPr/>
          </p:nvSpPr>
          <p:spPr>
            <a:xfrm rot="4260000">
              <a:off x="2540983" y="473336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60" name="object 76">
              <a:extLst>
                <a:ext uri="{FF2B5EF4-FFF2-40B4-BE49-F238E27FC236}">
                  <a16:creationId xmlns:a16="http://schemas.microsoft.com/office/drawing/2014/main" id="{939E5D9E-F7A4-1346-AFEC-3D7116C25D52}"/>
                </a:ext>
              </a:extLst>
            </p:cNvPr>
            <p:cNvSpPr txBox="1"/>
            <p:nvPr/>
          </p:nvSpPr>
          <p:spPr>
            <a:xfrm>
              <a:off x="2042393" y="2592818"/>
              <a:ext cx="32570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EUR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1" name="object 77">
              <a:extLst>
                <a:ext uri="{FF2B5EF4-FFF2-40B4-BE49-F238E27FC236}">
                  <a16:creationId xmlns:a16="http://schemas.microsoft.com/office/drawing/2014/main" id="{3CB71A87-F73B-104D-9561-391CAFEB09EC}"/>
                </a:ext>
              </a:extLst>
            </p:cNvPr>
            <p:cNvSpPr txBox="1"/>
            <p:nvPr/>
          </p:nvSpPr>
          <p:spPr>
            <a:xfrm>
              <a:off x="3427337" y="3580790"/>
              <a:ext cx="331196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GBP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2" name="object 78">
              <a:extLst>
                <a:ext uri="{FF2B5EF4-FFF2-40B4-BE49-F238E27FC236}">
                  <a16:creationId xmlns:a16="http://schemas.microsoft.com/office/drawing/2014/main" id="{28A0E42B-BA3C-C840-BAA5-90DAA52DF09E}"/>
                </a:ext>
              </a:extLst>
            </p:cNvPr>
            <p:cNvSpPr txBox="1"/>
            <p:nvPr/>
          </p:nvSpPr>
          <p:spPr>
            <a:xfrm>
              <a:off x="2875080" y="5211469"/>
              <a:ext cx="379512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CHF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3" name="object 79">
              <a:extLst>
                <a:ext uri="{FF2B5EF4-FFF2-40B4-BE49-F238E27FC236}">
                  <a16:creationId xmlns:a16="http://schemas.microsoft.com/office/drawing/2014/main" id="{0226A045-A132-F14E-AD01-71A48840B419}"/>
                </a:ext>
              </a:extLst>
            </p:cNvPr>
            <p:cNvSpPr txBox="1"/>
            <p:nvPr/>
          </p:nvSpPr>
          <p:spPr>
            <a:xfrm>
              <a:off x="1181150" y="5218943"/>
              <a:ext cx="34761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CAD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4" name="object 80">
              <a:extLst>
                <a:ext uri="{FF2B5EF4-FFF2-40B4-BE49-F238E27FC236}">
                  <a16:creationId xmlns:a16="http://schemas.microsoft.com/office/drawing/2014/main" id="{1AE1DCCC-5D91-414C-8DF4-7AB15B435C76}"/>
                </a:ext>
              </a:extLst>
            </p:cNvPr>
            <p:cNvSpPr/>
            <p:nvPr/>
          </p:nvSpPr>
          <p:spPr>
            <a:xfrm>
              <a:off x="1373458" y="2967171"/>
              <a:ext cx="107362" cy="11507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81">
              <a:extLst>
                <a:ext uri="{FF2B5EF4-FFF2-40B4-BE49-F238E27FC236}">
                  <a16:creationId xmlns:a16="http://schemas.microsoft.com/office/drawing/2014/main" id="{9CF095DF-B15E-1848-ADD6-6852CDCB254C}"/>
                </a:ext>
              </a:extLst>
            </p:cNvPr>
            <p:cNvSpPr/>
            <p:nvPr/>
          </p:nvSpPr>
          <p:spPr>
            <a:xfrm>
              <a:off x="1198053" y="2759904"/>
              <a:ext cx="224135" cy="255389"/>
            </a:xfrm>
            <a:custGeom>
              <a:avLst/>
              <a:gdLst/>
              <a:ahLst/>
              <a:cxnLst/>
              <a:rect l="l" t="t" r="r" b="b"/>
              <a:pathLst>
                <a:path w="318770" h="363220">
                  <a:moveTo>
                    <a:pt x="0" y="0"/>
                  </a:moveTo>
                  <a:lnTo>
                    <a:pt x="318390" y="362949"/>
                  </a:lnTo>
                </a:path>
              </a:pathLst>
            </a:custGeom>
            <a:ln w="1423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82">
              <a:extLst>
                <a:ext uri="{FF2B5EF4-FFF2-40B4-BE49-F238E27FC236}">
                  <a16:creationId xmlns:a16="http://schemas.microsoft.com/office/drawing/2014/main" id="{3A845CBB-62B0-ED4F-8433-188DC53FC43C}"/>
                </a:ext>
              </a:extLst>
            </p:cNvPr>
            <p:cNvSpPr/>
            <p:nvPr/>
          </p:nvSpPr>
          <p:spPr>
            <a:xfrm>
              <a:off x="1397693" y="2991138"/>
              <a:ext cx="53676" cy="5753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85">
              <a:extLst>
                <a:ext uri="{FF2B5EF4-FFF2-40B4-BE49-F238E27FC236}">
                  <a16:creationId xmlns:a16="http://schemas.microsoft.com/office/drawing/2014/main" id="{636D7F58-7A9D-AD4F-A569-932374F29B6A}"/>
                </a:ext>
              </a:extLst>
            </p:cNvPr>
            <p:cNvSpPr txBox="1"/>
            <p:nvPr/>
          </p:nvSpPr>
          <p:spPr>
            <a:xfrm>
              <a:off x="580423" y="2392079"/>
              <a:ext cx="2403872" cy="31352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  <a:tabLst>
                  <a:tab pos="587106" algn="l"/>
                  <a:tab pos="1165283" algn="l"/>
                </a:tabLst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0.741</a:t>
              </a:r>
              <a:r>
                <a:rPr lang="en-US"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*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1.366</a:t>
              </a:r>
              <a:r>
                <a:rPr lang="en-US"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*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.995 </a:t>
              </a:r>
              <a:endParaRPr lang="en-US" sz="949" spc="-4" dirty="0">
                <a:solidFill>
                  <a:srgbClr val="BF311A"/>
                </a:solidFill>
                <a:latin typeface="DejaVu Sans Mono"/>
                <a:cs typeface="DejaVu Sans Mono"/>
              </a:endParaRPr>
            </a:p>
            <a:p>
              <a:pPr marL="8929">
                <a:spcBef>
                  <a:spcPts val="67"/>
                </a:spcBef>
                <a:tabLst>
                  <a:tab pos="587106" algn="l"/>
                  <a:tab pos="1165283" algn="l"/>
                </a:tabLst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=</a:t>
              </a:r>
              <a:r>
                <a:rPr sz="949" spc="-53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1.00714497</a:t>
              </a:r>
              <a:endParaRPr sz="949" dirty="0">
                <a:latin typeface="DejaVu Sans Mono"/>
                <a:cs typeface="DejaVu Sans Mono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6D067BE-9BCB-AE4A-AFA9-D78D7D91EFD8}"/>
              </a:ext>
            </a:extLst>
          </p:cNvPr>
          <p:cNvGrpSpPr/>
          <p:nvPr/>
        </p:nvGrpSpPr>
        <p:grpSpPr>
          <a:xfrm>
            <a:off x="3026385" y="2221081"/>
            <a:ext cx="3065514" cy="877737"/>
            <a:chOff x="2818621" y="2197025"/>
            <a:chExt cx="3065514" cy="877737"/>
          </a:xfrm>
        </p:grpSpPr>
        <p:sp>
          <p:nvSpPr>
            <p:cNvPr id="262" name="object 95">
              <a:extLst>
                <a:ext uri="{FF2B5EF4-FFF2-40B4-BE49-F238E27FC236}">
                  <a16:creationId xmlns:a16="http://schemas.microsoft.com/office/drawing/2014/main" id="{1AC6A373-51CF-9044-8207-05625AA77142}"/>
                </a:ext>
              </a:extLst>
            </p:cNvPr>
            <p:cNvSpPr/>
            <p:nvPr/>
          </p:nvSpPr>
          <p:spPr>
            <a:xfrm>
              <a:off x="3856517" y="2394080"/>
              <a:ext cx="74022" cy="25396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3" name="object 96">
              <a:extLst>
                <a:ext uri="{FF2B5EF4-FFF2-40B4-BE49-F238E27FC236}">
                  <a16:creationId xmlns:a16="http://schemas.microsoft.com/office/drawing/2014/main" id="{39CFCE9F-7665-244A-8C7E-9EF6B8CFE79E}"/>
                </a:ext>
              </a:extLst>
            </p:cNvPr>
            <p:cNvSpPr txBox="1"/>
            <p:nvPr/>
          </p:nvSpPr>
          <p:spPr>
            <a:xfrm>
              <a:off x="3692790" y="2665167"/>
              <a:ext cx="2191345" cy="31397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.2998 - .3119 + .0050 </a:t>
              </a:r>
              <a:endParaRPr lang="en-US" sz="949" spc="-4" dirty="0">
                <a:solidFill>
                  <a:srgbClr val="BF311A"/>
                </a:solidFill>
                <a:latin typeface="DejaVu Sans Mono"/>
                <a:cs typeface="DejaVu Sans Mono"/>
              </a:endParaRPr>
            </a:p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=</a:t>
              </a:r>
              <a:r>
                <a:rPr sz="949" spc="-7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-.0071</a:t>
              </a:r>
              <a:endParaRPr sz="949" dirty="0">
                <a:latin typeface="DejaVu Sans Mono"/>
                <a:cs typeface="DejaVu Sans Mono"/>
              </a:endParaRPr>
            </a:p>
          </p:txBody>
        </p:sp>
        <p:sp>
          <p:nvSpPr>
            <p:cNvPr id="264" name="object 97">
              <a:extLst>
                <a:ext uri="{FF2B5EF4-FFF2-40B4-BE49-F238E27FC236}">
                  <a16:creationId xmlns:a16="http://schemas.microsoft.com/office/drawing/2014/main" id="{0A925682-4608-5844-804C-7D61DC374F1F}"/>
                </a:ext>
              </a:extLst>
            </p:cNvPr>
            <p:cNvSpPr/>
            <p:nvPr/>
          </p:nvSpPr>
          <p:spPr>
            <a:xfrm>
              <a:off x="4427878" y="2399524"/>
              <a:ext cx="73902" cy="25667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5" name="object 98">
              <a:extLst>
                <a:ext uri="{FF2B5EF4-FFF2-40B4-BE49-F238E27FC236}">
                  <a16:creationId xmlns:a16="http://schemas.microsoft.com/office/drawing/2014/main" id="{52828DE3-4053-9B4F-8F48-8A8B648DD7DC}"/>
                </a:ext>
              </a:extLst>
            </p:cNvPr>
            <p:cNvSpPr/>
            <p:nvPr/>
          </p:nvSpPr>
          <p:spPr>
            <a:xfrm>
              <a:off x="5071458" y="2399523"/>
              <a:ext cx="73031" cy="25412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6" name="object 100">
              <a:extLst>
                <a:ext uri="{FF2B5EF4-FFF2-40B4-BE49-F238E27FC236}">
                  <a16:creationId xmlns:a16="http://schemas.microsoft.com/office/drawing/2014/main" id="{D43B78A6-F127-1C4F-81B0-164C354529B0}"/>
                </a:ext>
              </a:extLst>
            </p:cNvPr>
            <p:cNvSpPr/>
            <p:nvPr/>
          </p:nvSpPr>
          <p:spPr>
            <a:xfrm>
              <a:off x="5070966" y="2983591"/>
              <a:ext cx="123971" cy="9117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7" name="object 101">
              <a:extLst>
                <a:ext uri="{FF2B5EF4-FFF2-40B4-BE49-F238E27FC236}">
                  <a16:creationId xmlns:a16="http://schemas.microsoft.com/office/drawing/2014/main" id="{9A84EDA0-5E81-B04D-B93A-FE980CF0EB96}"/>
                </a:ext>
              </a:extLst>
            </p:cNvPr>
            <p:cNvSpPr/>
            <p:nvPr/>
          </p:nvSpPr>
          <p:spPr>
            <a:xfrm>
              <a:off x="4905776" y="2912752"/>
              <a:ext cx="211187" cy="118318"/>
            </a:xfrm>
            <a:custGeom>
              <a:avLst/>
              <a:gdLst/>
              <a:ahLst/>
              <a:cxnLst/>
              <a:rect l="l" t="t" r="r" b="b"/>
              <a:pathLst>
                <a:path w="300354" h="168275">
                  <a:moveTo>
                    <a:pt x="0" y="0"/>
                  </a:moveTo>
                  <a:lnTo>
                    <a:pt x="300133" y="168186"/>
                  </a:lnTo>
                </a:path>
              </a:pathLst>
            </a:custGeom>
            <a:ln w="1427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8" name="object 102">
              <a:extLst>
                <a:ext uri="{FF2B5EF4-FFF2-40B4-BE49-F238E27FC236}">
                  <a16:creationId xmlns:a16="http://schemas.microsoft.com/office/drawing/2014/main" id="{4D7D7FEB-4337-C34A-85D7-ACBF442FA5FF}"/>
                </a:ext>
              </a:extLst>
            </p:cNvPr>
            <p:cNvSpPr/>
            <p:nvPr/>
          </p:nvSpPr>
          <p:spPr>
            <a:xfrm>
              <a:off x="5093898" y="3007281"/>
              <a:ext cx="61971" cy="4560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7F9C3AB-6254-6542-BE0E-8A967E5D9783}"/>
                </a:ext>
              </a:extLst>
            </p:cNvPr>
            <p:cNvSpPr/>
            <p:nvPr/>
          </p:nvSpPr>
          <p:spPr>
            <a:xfrm>
              <a:off x="2818621" y="2197025"/>
              <a:ext cx="268317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72827">
                <a:spcBef>
                  <a:spcPts val="2085"/>
                </a:spcBef>
                <a:tabLst>
                  <a:tab pos="1307706" algn="l"/>
                  <a:tab pos="2002858" algn="l"/>
                </a:tabLst>
              </a:pPr>
              <a:r>
                <a:rPr lang="en-US" sz="800" spc="7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-ln(.741)	-ln(1.366)	-ln(.995)</a:t>
              </a:r>
              <a:endParaRPr lang="en-US" sz="800" dirty="0">
                <a:latin typeface="DejaVu Sans Mono"/>
                <a:cs typeface="DejaVu Sans Mono"/>
              </a:endParaRPr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516534B-DF55-FE4A-9C63-87AB97CF6F65}"/>
              </a:ext>
            </a:extLst>
          </p:cNvPr>
          <p:cNvSpPr/>
          <p:nvPr/>
        </p:nvSpPr>
        <p:spPr>
          <a:xfrm>
            <a:off x="374309" y="5605872"/>
            <a:ext cx="8559212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/>
            <a:r>
              <a:rPr lang="en-US" sz="1600" spc="10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spc="109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spc="4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spc="63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sz="1600" spc="4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detection </a:t>
            </a:r>
            <a:r>
              <a:rPr lang="en-US" sz="1600" spc="77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r>
              <a:rPr lang="en-US" sz="1600" spc="123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1600" spc="-33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pc="77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taking </a:t>
            </a:r>
            <a:r>
              <a:rPr lang="en-US" sz="1600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  <a:tabLst>
                <a:tab pos="333378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Let weight of edge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 - ln (exchange rate from currency v to w).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Multiplication turns to addition; &gt; 1 turns to &lt; 0.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 directed cycle whose sum of edge weights is &lt; 0 (negative cycle).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FEC337B6-C7A4-124F-94B1-5A94526CDFED}"/>
              </a:ext>
            </a:extLst>
          </p:cNvPr>
          <p:cNvSpPr/>
          <p:nvPr/>
        </p:nvSpPr>
        <p:spPr>
          <a:xfrm>
            <a:off x="6895364" y="2266451"/>
            <a:ext cx="2156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B8E1D"/>
                </a:solidFill>
              </a:rPr>
              <a:t>Remark. Fastest algorithm is extraordinarily valuable!</a:t>
            </a:r>
          </a:p>
        </p:txBody>
      </p:sp>
    </p:spTree>
    <p:extLst>
      <p:ext uri="{BB962C8B-B14F-4D97-AF65-F5344CB8AC3E}">
        <p14:creationId xmlns:p14="http://schemas.microsoft.com/office/powerpoint/2010/main" val="3887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animBg="1"/>
      <p:bldP spid="270" grpId="0"/>
      <p:bldP spid="2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4B5-22FF-7942-A026-930E116B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" y="274638"/>
            <a:ext cx="8355435" cy="1143000"/>
          </a:xfrm>
        </p:spPr>
        <p:txBody>
          <a:bodyPr>
            <a:normAutofit/>
          </a:bodyPr>
          <a:lstStyle/>
          <a:p>
            <a:r>
              <a:rPr lang="en-US" sz="3200" spc="-4" dirty="0">
                <a:latin typeface="Arial"/>
                <a:cs typeface="Arial"/>
              </a:rPr>
              <a:t>Single </a:t>
            </a:r>
            <a:r>
              <a:rPr lang="en-US" sz="3200" spc="-21" dirty="0">
                <a:latin typeface="Arial"/>
                <a:cs typeface="Arial"/>
              </a:rPr>
              <a:t>Source</a:t>
            </a:r>
            <a:r>
              <a:rPr lang="en-US" sz="3200" spc="155" dirty="0">
                <a:latin typeface="Arial"/>
                <a:cs typeface="Arial"/>
              </a:rPr>
              <a:t> </a:t>
            </a:r>
            <a:r>
              <a:rPr lang="en-US" sz="3200" spc="-32" dirty="0">
                <a:latin typeface="Arial"/>
                <a:cs typeface="Arial"/>
              </a:rPr>
              <a:t>Shortest-paths</a:t>
            </a:r>
            <a:r>
              <a:rPr lang="en-US" sz="3200" spc="77" dirty="0">
                <a:latin typeface="Arial"/>
                <a:cs typeface="Arial"/>
              </a:rPr>
              <a:t> </a:t>
            </a:r>
            <a:r>
              <a:rPr lang="en-US" sz="3200" spc="18" dirty="0">
                <a:latin typeface="Arial"/>
                <a:cs typeface="Arial"/>
              </a:rPr>
              <a:t>Implementation: </a:t>
            </a:r>
            <a:r>
              <a:rPr lang="en-US" sz="3200" spc="-39" dirty="0">
                <a:latin typeface="Arial"/>
                <a:cs typeface="Arial"/>
              </a:rPr>
              <a:t>Cost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Summary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922E-D46F-9947-A42F-8B0A6466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" y="1714394"/>
            <a:ext cx="8212822" cy="3064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618FEA-804A-2747-BD5D-778D13ECBC77}"/>
              </a:ext>
            </a:extLst>
          </p:cNvPr>
          <p:cNvSpPr/>
          <p:nvPr/>
        </p:nvSpPr>
        <p:spPr>
          <a:xfrm>
            <a:off x="641756" y="5143606"/>
            <a:ext cx="6488885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cycles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weights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cycles makes the problem intractable.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6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Backup</a:t>
            </a:r>
            <a:r>
              <a:rPr lang="zh-CN" altLang="en-US" spc="-4" dirty="0">
                <a:latin typeface="Arial"/>
                <a:cs typeface="Arial"/>
              </a:rPr>
              <a:t> </a:t>
            </a:r>
            <a:r>
              <a:rPr lang="en-US" altLang="zh-CN" spc="-4" dirty="0">
                <a:latin typeface="Arial"/>
                <a:cs typeface="Arial"/>
              </a:rPr>
              <a:t>Slides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818B9E-324D-1A90-9B8D-6F37BA83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zh-CN" altLang="en-US" spc="42" dirty="0">
                <a:latin typeface="Arial"/>
                <a:cs typeface="Arial"/>
              </a:rPr>
              <a:t> </a:t>
            </a:r>
            <a:r>
              <a:rPr lang="en-US" altLang="zh-CN" spc="42" dirty="0">
                <a:latin typeface="Arial"/>
                <a:cs typeface="Arial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3EC8-C948-1744-9BA7-939023E0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141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Dijkstra’s algorithm seem familiar?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 algorithm is essentially the same algorithm.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Both are in a family of algorithms that compute a graph’s spanning tree.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Main distinction: Rule used to choose next vertex for the tree.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Prim’s: Closest vertex to the tree (via an undirected edge).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Dijkstra’s: Closest vertex to the source (via a directed path).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Note:</a:t>
            </a:r>
            <a:r>
              <a:rPr lang="zh-CN" altLang="en-US" sz="2000" dirty="0"/>
              <a:t> </a:t>
            </a:r>
            <a:r>
              <a:rPr lang="en-US" sz="2000" dirty="0"/>
              <a:t>DFS and BFS are also in this family of algorithms.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AA63026-5B78-7246-ACA8-5DE98418FF79}"/>
              </a:ext>
            </a:extLst>
          </p:cNvPr>
          <p:cNvSpPr/>
          <p:nvPr/>
        </p:nvSpPr>
        <p:spPr>
          <a:xfrm>
            <a:off x="855676" y="4190733"/>
            <a:ext cx="1701345" cy="1675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DDBECD3-B3F5-E844-937F-E51133853C46}"/>
              </a:ext>
            </a:extLst>
          </p:cNvPr>
          <p:cNvSpPr/>
          <p:nvPr/>
        </p:nvSpPr>
        <p:spPr>
          <a:xfrm>
            <a:off x="2724800" y="4190732"/>
            <a:ext cx="1701345" cy="167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A5BE3-3FE6-864F-9218-10FEFAB915FB}"/>
              </a:ext>
            </a:extLst>
          </p:cNvPr>
          <p:cNvSpPr txBox="1"/>
          <p:nvPr/>
        </p:nvSpPr>
        <p:spPr>
          <a:xfrm>
            <a:off x="855676" y="6180474"/>
            <a:ext cx="347304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  <a:lvl2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  <a:defRPr sz="1400">
                <a:latin typeface="Arial"/>
                <a:cs typeface="Arial"/>
              </a:defRPr>
            </a:lvl2pPr>
          </a:lstStyle>
          <a:p>
            <a:pPr indent="0">
              <a:buNone/>
            </a:pPr>
            <a:r>
              <a:rPr lang="en-US" sz="1600" dirty="0"/>
              <a:t>Computing spanning trees in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F4BD-F30A-A748-9A8C-7C4D64C73C22}"/>
              </a:ext>
            </a:extLst>
          </p:cNvPr>
          <p:cNvSpPr txBox="1"/>
          <p:nvPr/>
        </p:nvSpPr>
        <p:spPr>
          <a:xfrm>
            <a:off x="7373225" y="4083833"/>
            <a:ext cx="1192634" cy="369332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O(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US" i="1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log</a:t>
            </a:r>
            <a:r>
              <a:rPr lang="en-US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V)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D28EAE2B-8A65-9844-AAB5-148DDB122586}"/>
              </a:ext>
            </a:extLst>
          </p:cNvPr>
          <p:cNvGraphicFramePr>
            <a:graphicFrameLocks noGrp="1"/>
          </p:cNvGraphicFramePr>
          <p:nvPr/>
        </p:nvGraphicFramePr>
        <p:xfrm>
          <a:off x="4824621" y="4725590"/>
          <a:ext cx="3144921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50" baseline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</a:t>
                      </a:r>
                      <a:endParaRPr sz="1200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frequency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55" dirty="0">
                          <a:latin typeface="Trebuchet MS"/>
                          <a:cs typeface="Trebuchet MS"/>
                        </a:rPr>
                        <a:t>Insert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altLang="zh-CN" sz="1200" spc="30" dirty="0">
                          <a:latin typeface="Trebuchet MS"/>
                          <a:cs typeface="Trebuchet MS"/>
                        </a:rPr>
                        <a:t>delete min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80" dirty="0">
                          <a:latin typeface="Trebuchet MS"/>
                          <a:cs typeface="Trebuchet MS"/>
                        </a:rPr>
                        <a:t>decrease key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7944"/>
              </p:ext>
            </p:extLst>
          </p:nvPr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5968"/>
              </p:ext>
            </p:extLst>
          </p:nvPr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4955"/>
              </p:ext>
            </p:extLst>
          </p:nvPr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34226"/>
              </p:ext>
            </p:extLst>
          </p:nvPr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9189"/>
              </p:ext>
            </p:extLst>
          </p:nvPr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4581"/>
              </p:ext>
            </p:extLst>
          </p:nvPr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85971"/>
              </p:ext>
            </p:extLst>
          </p:nvPr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7337"/>
              </p:ext>
            </p:extLst>
          </p:nvPr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40169</TotalTime>
  <Words>4484</Words>
  <Application>Microsoft Macintosh PowerPoint</Application>
  <PresentationFormat>On-screen Show (4:3)</PresentationFormat>
  <Paragraphs>1017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DejaVu Sans</vt:lpstr>
      <vt:lpstr>DejaVu Sans Mono</vt:lpstr>
      <vt:lpstr>System Font Regular</vt:lpstr>
      <vt:lpstr>Arial</vt:lpstr>
      <vt:lpstr>Calibri</vt:lpstr>
      <vt:lpstr>Cambria Math</vt:lpstr>
      <vt:lpstr>Helvetica</vt:lpstr>
      <vt:lpstr>LucidaGrande</vt:lpstr>
      <vt:lpstr>Menlo</vt:lpstr>
      <vt:lpstr>Symbol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Shortest-paths Optimality conditions</vt:lpstr>
      <vt:lpstr>Shortest-paths Optimality conditions</vt:lpstr>
      <vt:lpstr>Generic Shortest-paths Algorithm</vt:lpstr>
      <vt:lpstr>Dijkstra’s Algorithm</vt:lpstr>
      <vt:lpstr>Dijkstra’s Algorithm: Correctness Proof</vt:lpstr>
      <vt:lpstr>Dijkstra’s Algorithm: Java Implementation</vt:lpstr>
      <vt:lpstr>Dijkstra’s Algorithm: Java Implementation</vt:lpstr>
      <vt:lpstr>Shortest Paths in Edge-weighted DAG</vt:lpstr>
      <vt:lpstr>Shortest Paths in Edge-weighted DAG: Correctness Proof</vt:lpstr>
      <vt:lpstr>Shortest Paths in Edge-weighted DAG: Java Implementation</vt:lpstr>
      <vt:lpstr>Longest Paths in Edge-weighted DAG</vt:lpstr>
      <vt:lpstr>Longest Paths in Edge-weighted DAG: Application</vt:lpstr>
      <vt:lpstr>Shortest Paths with Negative weights</vt:lpstr>
      <vt:lpstr>Bellman-Ford Algorithm</vt:lpstr>
      <vt:lpstr>Bellman-Ford Algorithm</vt:lpstr>
      <vt:lpstr>Bellman–Ford Algorithm: Correctness Proof </vt:lpstr>
      <vt:lpstr>Bellman-Ford Algorithm Visualization</vt:lpstr>
      <vt:lpstr>Bellman-Ford Algorithm Analysis</vt:lpstr>
      <vt:lpstr>Negative Cycle Application: Arbitrage Detection</vt:lpstr>
      <vt:lpstr>Negative Cycle Application: Arbitrage Detection</vt:lpstr>
      <vt:lpstr>Single Source Shortest-paths Implementation: Cost Summary</vt:lpstr>
      <vt:lpstr>Backup Slides</vt:lpstr>
      <vt:lpstr>Dijkstra’s Algorithm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Microsoft Office User</cp:lastModifiedBy>
  <cp:revision>1149</cp:revision>
  <dcterms:created xsi:type="dcterms:W3CDTF">2018-08-13T22:58:39Z</dcterms:created>
  <dcterms:modified xsi:type="dcterms:W3CDTF">2022-11-22T02:51:27Z</dcterms:modified>
</cp:coreProperties>
</file>